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  <p:sldMasterId id="2147483667" r:id="rId4"/>
  </p:sldMasterIdLst>
  <p:notesMasterIdLst>
    <p:notesMasterId r:id="rId10"/>
  </p:notesMasterIdLst>
  <p:sldIdLst>
    <p:sldId id="256" r:id="rId5"/>
    <p:sldId id="297" r:id="rId6"/>
    <p:sldId id="299" r:id="rId7"/>
    <p:sldId id="301" r:id="rId8"/>
    <p:sldId id="30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B9FB-53A7-4D64-BA5D-DC7837FCB188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810B7-3383-42F2-BC4B-9BB11A9C7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08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1, Il n’est pas intégré, de passage, toléré. L’enseignant recherche des solutions</a:t>
            </a:r>
          </a:p>
          <a:p>
            <a:r>
              <a:rPr lang="fr-FR" dirty="0" smtClean="0"/>
              <a:t>       dans sa classe : il est accompagné des conseillers pédagogiques et des enseignants</a:t>
            </a:r>
          </a:p>
          <a:p>
            <a:r>
              <a:rPr lang="fr-FR" dirty="0" smtClean="0"/>
              <a:t>       spécialisés, pour aménager ses pratiques aux besoins de l’élève.</a:t>
            </a:r>
          </a:p>
          <a:p>
            <a:r>
              <a:rPr lang="fr-FR" dirty="0" smtClean="0"/>
              <a:t>2, Ce n’est pas l’élève qui s’adapte aux exigences du programme, du fonctionnement </a:t>
            </a:r>
          </a:p>
          <a:p>
            <a:r>
              <a:rPr lang="fr-FR" dirty="0" smtClean="0"/>
              <a:t>    d’une classe, d’un enseignant. C’est </a:t>
            </a:r>
            <a:r>
              <a:rPr lang="fr-FR" b="1" dirty="0" smtClean="0"/>
              <a:t>l’organisation de l’école qui est questionnée </a:t>
            </a:r>
          </a:p>
          <a:p>
            <a:r>
              <a:rPr lang="fr-FR" b="1" dirty="0" smtClean="0"/>
              <a:t>    pour faciliter, fluidifier, le parcours </a:t>
            </a:r>
            <a:r>
              <a:rPr lang="fr-FR" dirty="0" smtClean="0"/>
              <a:t>scolaire des élèves.</a:t>
            </a:r>
          </a:p>
          <a:p>
            <a:r>
              <a:rPr lang="fr-FR" dirty="0" smtClean="0"/>
              <a:t>C’est le croisement des regards, des réponses aux besoins spécifiques, </a:t>
            </a:r>
          </a:p>
          <a:p>
            <a:r>
              <a:rPr lang="fr-FR" dirty="0" smtClean="0"/>
              <a:t>    qu’ils soient scolaires, familiaux, éducatifs, médicaux qui permettra la meilleure réponse.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A8AA-E6EE-4F87-A599-66D7DCAF922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07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1, Il n’est pas intégré, de passage, toléré. L’enseignant recherche des solutions</a:t>
            </a:r>
          </a:p>
          <a:p>
            <a:r>
              <a:rPr lang="fr-FR" dirty="0" smtClean="0"/>
              <a:t>       dans sa classe : il est accompagné des conseillers pédagogiques et des enseignants</a:t>
            </a:r>
          </a:p>
          <a:p>
            <a:r>
              <a:rPr lang="fr-FR" dirty="0" smtClean="0"/>
              <a:t>       spécialisés, pour aménager ses pratiques aux besoins de l’élève.</a:t>
            </a:r>
          </a:p>
          <a:p>
            <a:r>
              <a:rPr lang="fr-FR" dirty="0" smtClean="0"/>
              <a:t>2, Ce n’est pas l’élève qui s’adapte aux exigences du programme, du fonctionnement </a:t>
            </a:r>
          </a:p>
          <a:p>
            <a:r>
              <a:rPr lang="fr-FR" dirty="0" smtClean="0"/>
              <a:t>    d’une classe, d’un enseignant. C’est </a:t>
            </a:r>
            <a:r>
              <a:rPr lang="fr-FR" b="1" dirty="0" smtClean="0"/>
              <a:t>l’organisation de l’école qui est questionnée </a:t>
            </a:r>
          </a:p>
          <a:p>
            <a:r>
              <a:rPr lang="fr-FR" b="1" dirty="0" smtClean="0"/>
              <a:t>    pour faciliter, fluidifier, le parcours </a:t>
            </a:r>
            <a:r>
              <a:rPr lang="fr-FR" dirty="0" smtClean="0"/>
              <a:t>scolaire des élèves.</a:t>
            </a:r>
          </a:p>
          <a:p>
            <a:r>
              <a:rPr lang="fr-FR" dirty="0" smtClean="0"/>
              <a:t>C’est le croisement des regards, des réponses aux besoins spécifiques, </a:t>
            </a:r>
          </a:p>
          <a:p>
            <a:r>
              <a:rPr lang="fr-FR" dirty="0" smtClean="0"/>
              <a:t>    qu’ils soient scolaires, familiaux, éducatifs, médicaux qui permettra la meilleure réponse.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A8AA-E6EE-4F87-A599-66D7DCAF922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07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1, Il n’est pas intégré, de passage, toléré. L’enseignant recherche des solutions</a:t>
            </a:r>
          </a:p>
          <a:p>
            <a:r>
              <a:rPr lang="fr-FR" dirty="0" smtClean="0"/>
              <a:t>       dans sa classe : il est accompagné des conseillers pédagogiques et des enseignants</a:t>
            </a:r>
          </a:p>
          <a:p>
            <a:r>
              <a:rPr lang="fr-FR" dirty="0" smtClean="0"/>
              <a:t>       spécialisés, pour aménager ses pratiques aux besoins de l’élève.</a:t>
            </a:r>
          </a:p>
          <a:p>
            <a:r>
              <a:rPr lang="fr-FR" dirty="0" smtClean="0"/>
              <a:t>2, Ce n’est pas l’élève qui s’adapte aux exigences du programme, du fonctionnement </a:t>
            </a:r>
          </a:p>
          <a:p>
            <a:r>
              <a:rPr lang="fr-FR" dirty="0" smtClean="0"/>
              <a:t>    d’une classe, d’un enseignant. C’est </a:t>
            </a:r>
            <a:r>
              <a:rPr lang="fr-FR" b="1" dirty="0" smtClean="0"/>
              <a:t>l’organisation de l’école qui est questionnée </a:t>
            </a:r>
          </a:p>
          <a:p>
            <a:r>
              <a:rPr lang="fr-FR" b="1" dirty="0" smtClean="0"/>
              <a:t>    pour faciliter, fluidifier, le parcours </a:t>
            </a:r>
            <a:r>
              <a:rPr lang="fr-FR" dirty="0" smtClean="0"/>
              <a:t>scolaire des élèves.</a:t>
            </a:r>
          </a:p>
          <a:p>
            <a:r>
              <a:rPr lang="fr-FR" dirty="0" smtClean="0"/>
              <a:t>C’est le croisement des regards, des réponses aux besoins spécifiques, </a:t>
            </a:r>
          </a:p>
          <a:p>
            <a:r>
              <a:rPr lang="fr-FR" dirty="0" smtClean="0"/>
              <a:t>    qu’ils soient scolaires, familiaux, éducatifs, médicaux qui permettra la meilleure réponse.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A8AA-E6EE-4F87-A599-66D7DCAF922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0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94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75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844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10" y="976321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8" y="3472208"/>
            <a:ext cx="7596191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DA0D5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141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7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6291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A0D57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A0D57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8417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A0D57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A0D57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501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3" y="6390911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1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8404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3" y="6390911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1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845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18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15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6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4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71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80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35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38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99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6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8" y="3464804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1"/>
            <a:ext cx="4038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pPr defTabSz="457200"/>
            <a:fld id="{1FC8907D-B208-DC44-82F5-2940ECA1C9FA}" type="slidenum">
              <a:rPr lang="fr-FR" smtClean="0"/>
              <a:pPr defTabSz="457200"/>
              <a:t>‹N°›</a:t>
            </a:fld>
            <a:endParaRPr lang="fr-FR" dirty="0"/>
          </a:p>
        </p:txBody>
      </p:sp>
      <p:pic>
        <p:nvPicPr>
          <p:cNvPr id="8" name="Image 11" descr="2014_MENESRlogo_horizontal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4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 flipV="1">
            <a:off x="6995214" y="4489081"/>
            <a:ext cx="1519767" cy="1024465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 flipH="1" flipV="1">
            <a:off x="698886" y="1"/>
            <a:ext cx="295" cy="5507953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2551901" y="6218081"/>
            <a:ext cx="4294317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DGESCO A1-3</a:t>
            </a:r>
          </a:p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Accompagner les élèves à besoins éducatifs particuliers</a:t>
            </a:r>
          </a:p>
        </p:txBody>
      </p:sp>
    </p:spTree>
    <p:extLst>
      <p:ext uri="{BB962C8B-B14F-4D97-AF65-F5344CB8AC3E}">
        <p14:creationId xmlns:p14="http://schemas.microsoft.com/office/powerpoint/2010/main" val="274005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DA0D5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1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3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pPr defTabSz="457200"/>
            <a:fld id="{A786685B-2977-D546-9E3D-3CA676A47F0C}" type="slidenum">
              <a:rPr lang="fr-FR" smtClean="0"/>
              <a:pPr defTabSz="457200"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4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 userDrawn="1"/>
        </p:nvCxnSpPr>
        <p:spPr>
          <a:xfrm>
            <a:off x="698886" y="1295400"/>
            <a:ext cx="7173849" cy="0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V="1">
            <a:off x="7872734" y="872641"/>
            <a:ext cx="642247" cy="419889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 flipH="1" flipV="1">
            <a:off x="699181" y="1"/>
            <a:ext cx="1" cy="1286937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2369032" y="6146186"/>
            <a:ext cx="4620587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2551902" y="6180053"/>
            <a:ext cx="4294317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DGESCO A1-3</a:t>
            </a:r>
          </a:p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Accompagner les élèves à besoins éducatifs particuliers</a:t>
            </a:r>
          </a:p>
        </p:txBody>
      </p:sp>
    </p:spTree>
    <p:extLst>
      <p:ext uri="{BB962C8B-B14F-4D97-AF65-F5344CB8AC3E}">
        <p14:creationId xmlns:p14="http://schemas.microsoft.com/office/powerpoint/2010/main" val="412534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DA0D57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DA0D57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DA0D57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8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9683" y="4192879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3" y="6390911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pPr defTabSz="457200"/>
            <a:fld id="{C6B7B3CB-E3BA-F74C-AB76-86EFC5843CD6}" type="slidenum">
              <a:rPr lang="fr-FR" smtClean="0"/>
              <a:pPr defTabSz="457200"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4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droit 12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 flipV="1">
            <a:off x="6995214" y="2866176"/>
            <a:ext cx="1519767" cy="1024465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H="1" flipV="1">
            <a:off x="699181" y="1"/>
            <a:ext cx="1" cy="3885049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2785818" y="6106093"/>
            <a:ext cx="4294317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DGESCO A1-3</a:t>
            </a:r>
          </a:p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Accompagner les élèves à besoins éducatifs particuliers</a:t>
            </a:r>
          </a:p>
        </p:txBody>
      </p:sp>
    </p:spTree>
    <p:extLst>
      <p:ext uri="{BB962C8B-B14F-4D97-AF65-F5344CB8AC3E}">
        <p14:creationId xmlns:p14="http://schemas.microsoft.com/office/powerpoint/2010/main" val="58167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DA0D57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3968" y="332656"/>
            <a:ext cx="4667582" cy="1470025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Vers l’école inclusive 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3100" dirty="0">
                <a:solidFill>
                  <a:schemeClr val="bg1">
                    <a:lumMod val="50000"/>
                  </a:schemeClr>
                </a:solidFill>
              </a:rPr>
              <a:t>Dans la continuité, </a:t>
            </a:r>
            <a:br>
              <a:rPr lang="fr-FR" sz="31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3100" dirty="0">
                <a:solidFill>
                  <a:schemeClr val="bg1">
                    <a:lumMod val="50000"/>
                  </a:schemeClr>
                </a:solidFill>
              </a:rPr>
              <a:t>quels changements </a:t>
            </a:r>
            <a:r>
              <a:rPr lang="fr-FR" sz="31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fr-FR" sz="3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323528" y="404664"/>
            <a:ext cx="2736304" cy="9361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485053" y="4365103"/>
            <a:ext cx="5944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Séminaire DESED – décembre 2017</a:t>
            </a:r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1560" y="2708920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Que signifie concrètement </a:t>
            </a:r>
          </a:p>
          <a:p>
            <a:pPr algn="ctr">
              <a:spcBef>
                <a:spcPct val="0"/>
              </a:spcBef>
            </a:pP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« rendre l’école plus inclusive ? »</a:t>
            </a:r>
            <a:endParaRPr lang="fr-FR" sz="4000" b="1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25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41326" y="332656"/>
            <a:ext cx="5889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accent1"/>
                </a:solidFill>
                <a:latin typeface="+mj-lt"/>
              </a:rPr>
              <a:t>L’école inclusive, ça change quoi ?</a:t>
            </a:r>
            <a:endParaRPr lang="fr-FR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71193" y="1196752"/>
            <a:ext cx="571553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400" b="1" dirty="0" smtClean="0"/>
              <a:t>L’élève </a:t>
            </a:r>
            <a:r>
              <a:rPr lang="fr-FR" sz="2400" dirty="0" smtClean="0"/>
              <a:t>est inclus dans la classe ordinaire, </a:t>
            </a:r>
          </a:p>
          <a:p>
            <a:r>
              <a:rPr lang="fr-FR" sz="2400" b="1" dirty="0"/>
              <a:t> </a:t>
            </a:r>
            <a:r>
              <a:rPr lang="fr-FR" sz="2400" b="1" dirty="0" smtClean="0"/>
              <a:t>    FAIT PARTIE de la classe ordinaire</a:t>
            </a:r>
            <a:r>
              <a:rPr lang="fr-FR" sz="2400" dirty="0" smtClean="0"/>
              <a:t>. </a:t>
            </a:r>
          </a:p>
          <a:p>
            <a:r>
              <a:rPr lang="fr-FR" dirty="0"/>
              <a:t> </a:t>
            </a:r>
            <a:r>
              <a:rPr lang="fr-FR" dirty="0" smtClean="0"/>
              <a:t>      </a:t>
            </a:r>
          </a:p>
          <a:p>
            <a:r>
              <a:rPr lang="fr-FR" dirty="0"/>
              <a:t> </a:t>
            </a:r>
            <a:r>
              <a:rPr lang="fr-FR" dirty="0" smtClean="0"/>
              <a:t>      </a:t>
            </a:r>
          </a:p>
          <a:p>
            <a:endParaRPr lang="fr-FR" dirty="0"/>
          </a:p>
          <a:p>
            <a:r>
              <a:rPr lang="fr-FR" dirty="0" smtClean="0"/>
              <a:t>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637" y="1196752"/>
            <a:ext cx="3059832" cy="108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95535" y="3212976"/>
            <a:ext cx="84249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 Il n’est pas intégré, de passage, toléré. L’enseignant recherche des </a:t>
            </a:r>
            <a:r>
              <a:rPr lang="fr-FR" sz="2400" dirty="0" smtClean="0"/>
              <a:t>solutions </a:t>
            </a:r>
            <a:r>
              <a:rPr lang="fr-FR" sz="2400" b="1" dirty="0" smtClean="0"/>
              <a:t>dans </a:t>
            </a:r>
            <a:r>
              <a:rPr lang="fr-FR" sz="2400" b="1" dirty="0"/>
              <a:t>sa classe </a:t>
            </a:r>
            <a:r>
              <a:rPr lang="fr-FR" sz="2400" dirty="0"/>
              <a:t>: il est accompagné des conseillers pédagogiques et des </a:t>
            </a:r>
            <a:r>
              <a:rPr lang="fr-FR" sz="2400" dirty="0" smtClean="0"/>
              <a:t>enseignants spécialisés</a:t>
            </a:r>
            <a:r>
              <a:rPr lang="fr-FR" sz="2400" dirty="0"/>
              <a:t>, pour aménager ses pratiques </a:t>
            </a:r>
            <a:r>
              <a:rPr lang="fr-FR" sz="2400" dirty="0" smtClean="0"/>
              <a:t>en tenant compte des </a:t>
            </a:r>
            <a:r>
              <a:rPr lang="fr-FR" sz="2400" dirty="0"/>
              <a:t>besoins </a:t>
            </a:r>
            <a:r>
              <a:rPr lang="fr-FR" sz="2400" dirty="0" smtClean="0"/>
              <a:t>de l’élève.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337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41326" y="332656"/>
            <a:ext cx="5889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accent1"/>
                </a:solidFill>
                <a:latin typeface="+mj-lt"/>
              </a:rPr>
              <a:t>L’école inclusive, ça change quoi ?</a:t>
            </a:r>
            <a:endParaRPr lang="fr-FR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71193" y="1196752"/>
            <a:ext cx="8490273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400" b="1" dirty="0" smtClean="0"/>
              <a:t>L’élève </a:t>
            </a:r>
            <a:r>
              <a:rPr lang="fr-FR" sz="2400" dirty="0" smtClean="0"/>
              <a:t>est inclus dans la classe ordinaire, </a:t>
            </a:r>
          </a:p>
          <a:p>
            <a:r>
              <a:rPr lang="fr-FR" sz="2400" b="1" dirty="0"/>
              <a:t> </a:t>
            </a:r>
            <a:r>
              <a:rPr lang="fr-FR" sz="2400" b="1" dirty="0" smtClean="0"/>
              <a:t>    FAIT PARTIE de la classe ordinaire</a:t>
            </a:r>
            <a:r>
              <a:rPr lang="fr-FR" sz="2400" dirty="0" smtClean="0"/>
              <a:t>. </a:t>
            </a:r>
          </a:p>
          <a:p>
            <a:r>
              <a:rPr lang="fr-FR" dirty="0"/>
              <a:t> </a:t>
            </a:r>
            <a:r>
              <a:rPr lang="fr-FR" dirty="0" smtClean="0"/>
              <a:t>      </a:t>
            </a:r>
          </a:p>
          <a:p>
            <a:r>
              <a:rPr lang="fr-FR" dirty="0"/>
              <a:t> </a:t>
            </a:r>
            <a:r>
              <a:rPr lang="fr-FR" dirty="0" smtClean="0"/>
              <a:t>      </a:t>
            </a:r>
          </a:p>
          <a:p>
            <a:endParaRPr lang="fr-FR" dirty="0"/>
          </a:p>
          <a:p>
            <a:r>
              <a:rPr lang="fr-FR" sz="2400" dirty="0" smtClean="0"/>
              <a:t>2. L’école inclusive met l’élève dans sa singularité, au centre de son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</a:t>
            </a:r>
            <a:r>
              <a:rPr lang="fr-FR" sz="2400" b="1" dirty="0" smtClean="0"/>
              <a:t>organisation, pour fluidifier les parcours d’apprentissage</a:t>
            </a:r>
            <a:r>
              <a:rPr lang="fr-FR" sz="2400" dirty="0" smtClean="0"/>
              <a:t>.</a:t>
            </a:r>
          </a:p>
          <a:p>
            <a:r>
              <a:rPr lang="fr-FR" dirty="0" smtClean="0"/>
              <a:t>   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  			</a:t>
            </a:r>
          </a:p>
          <a:p>
            <a:endParaRPr lang="fr-FR" dirty="0"/>
          </a:p>
          <a:p>
            <a:r>
              <a:rPr lang="fr-FR" dirty="0" smtClean="0"/>
              <a:t>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637" y="1196752"/>
            <a:ext cx="3059832" cy="108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817" y="3728222"/>
            <a:ext cx="35623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5351735"/>
            <a:ext cx="82219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/>
              <a:t>Ce n’est pas l’élève qui s’adapte aux exigences du programme, du fonctionnement </a:t>
            </a:r>
            <a:r>
              <a:rPr lang="fr-FR" sz="2000" dirty="0" smtClean="0"/>
              <a:t>d’une </a:t>
            </a:r>
            <a:r>
              <a:rPr lang="fr-FR" sz="2000" dirty="0"/>
              <a:t>classe, d’un enseignant. C’est </a:t>
            </a:r>
            <a:r>
              <a:rPr lang="fr-FR" sz="2000" b="1" dirty="0"/>
              <a:t>l’organisation de l’école qui est questionnée </a:t>
            </a:r>
            <a:r>
              <a:rPr lang="fr-FR" sz="2000" b="1" dirty="0" smtClean="0"/>
              <a:t>pour </a:t>
            </a:r>
            <a:r>
              <a:rPr lang="fr-FR" sz="2000" b="1" dirty="0"/>
              <a:t>faciliter, fluidifier, le parcours </a:t>
            </a:r>
            <a:r>
              <a:rPr lang="fr-FR" sz="2000" dirty="0"/>
              <a:t>scolaire des élèves.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003735" y="4982403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SG	      CP                   CE1</a:t>
            </a:r>
          </a:p>
        </p:txBody>
      </p:sp>
    </p:spTree>
    <p:extLst>
      <p:ext uri="{BB962C8B-B14F-4D97-AF65-F5344CB8AC3E}">
        <p14:creationId xmlns:p14="http://schemas.microsoft.com/office/powerpoint/2010/main" val="67062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41326" y="332656"/>
            <a:ext cx="5889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accent1"/>
                </a:solidFill>
                <a:latin typeface="+mj-lt"/>
              </a:rPr>
              <a:t>L’école inclusive, ça change quoi ?</a:t>
            </a:r>
            <a:endParaRPr lang="fr-FR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71193" y="1196752"/>
            <a:ext cx="849027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400" b="1" dirty="0" smtClean="0"/>
              <a:t>L’élève </a:t>
            </a:r>
            <a:r>
              <a:rPr lang="fr-FR" sz="2400" dirty="0" smtClean="0"/>
              <a:t>est inclus dans la classe ordinaire, </a:t>
            </a:r>
          </a:p>
          <a:p>
            <a:r>
              <a:rPr lang="fr-FR" sz="2400" b="1" dirty="0"/>
              <a:t> </a:t>
            </a:r>
            <a:r>
              <a:rPr lang="fr-FR" sz="2400" b="1" dirty="0" smtClean="0"/>
              <a:t>    FAIT PARTIE de la classe ordinaire</a:t>
            </a:r>
            <a:r>
              <a:rPr lang="fr-FR" sz="2400" dirty="0" smtClean="0"/>
              <a:t>. </a:t>
            </a:r>
          </a:p>
          <a:p>
            <a:r>
              <a:rPr lang="fr-FR" dirty="0"/>
              <a:t> </a:t>
            </a:r>
            <a:r>
              <a:rPr lang="fr-FR" dirty="0" smtClean="0"/>
              <a:t>      </a:t>
            </a:r>
          </a:p>
          <a:p>
            <a:r>
              <a:rPr lang="fr-FR" dirty="0"/>
              <a:t> </a:t>
            </a:r>
            <a:r>
              <a:rPr lang="fr-FR" dirty="0" smtClean="0"/>
              <a:t>      </a:t>
            </a:r>
          </a:p>
          <a:p>
            <a:endParaRPr lang="fr-FR" dirty="0"/>
          </a:p>
          <a:p>
            <a:r>
              <a:rPr lang="fr-FR" sz="2400" dirty="0" smtClean="0"/>
              <a:t>2. L’école inclusive met l’élève dans sa singularité, au centre de son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</a:t>
            </a:r>
            <a:r>
              <a:rPr lang="fr-FR" sz="2400" b="1" dirty="0" smtClean="0"/>
              <a:t>organisation, pour fluidifier les parcours d’apprentissage</a:t>
            </a:r>
            <a:r>
              <a:rPr lang="fr-FR" sz="2400" dirty="0" smtClean="0"/>
              <a:t>.</a:t>
            </a:r>
          </a:p>
          <a:p>
            <a:r>
              <a:rPr lang="fr-FR" dirty="0" smtClean="0"/>
              <a:t>    </a:t>
            </a:r>
          </a:p>
          <a:p>
            <a:r>
              <a:rPr lang="fr-FR" dirty="0" smtClean="0"/>
              <a:t>   </a:t>
            </a:r>
            <a:r>
              <a:rPr lang="fr-FR" dirty="0" smtClean="0"/>
              <a:t>	</a:t>
            </a:r>
            <a:endParaRPr lang="fr-FR" dirty="0"/>
          </a:p>
          <a:p>
            <a:r>
              <a:rPr lang="fr-FR" sz="2400" dirty="0" smtClean="0"/>
              <a:t>3. Les plans d’actions sont concertés entre tous les </a:t>
            </a:r>
            <a:r>
              <a:rPr lang="fr-FR" sz="2400" b="1" dirty="0" smtClean="0"/>
              <a:t>partenaires </a:t>
            </a:r>
          </a:p>
          <a:p>
            <a:r>
              <a:rPr lang="fr-FR" sz="2400" b="1" dirty="0"/>
              <a:t> </a:t>
            </a:r>
            <a:r>
              <a:rPr lang="fr-FR" sz="2400" b="1" dirty="0" smtClean="0"/>
              <a:t>   de l’école</a:t>
            </a:r>
            <a:r>
              <a:rPr lang="fr-FR" sz="2400" dirty="0" smtClean="0"/>
              <a:t>. </a:t>
            </a:r>
          </a:p>
          <a:p>
            <a:r>
              <a:rPr lang="fr-FR" dirty="0"/>
              <a:t> </a:t>
            </a:r>
            <a:r>
              <a:rPr lang="fr-FR" dirty="0" smtClean="0"/>
              <a:t>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637" y="1196752"/>
            <a:ext cx="3059832" cy="108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99791" y="4581128"/>
            <a:ext cx="64087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C’est le croisement des regards, des réponses aux besoins spécifiques, </a:t>
            </a:r>
            <a:r>
              <a:rPr lang="fr-FR" sz="2400" dirty="0" smtClean="0"/>
              <a:t>qu’ils </a:t>
            </a:r>
            <a:r>
              <a:rPr lang="fr-FR" sz="2400" dirty="0"/>
              <a:t>soient </a:t>
            </a:r>
            <a:r>
              <a:rPr lang="fr-FR" sz="2400" dirty="0" smtClean="0"/>
              <a:t>scolaires, spécialisés,  </a:t>
            </a:r>
            <a:r>
              <a:rPr lang="fr-FR" sz="2400" dirty="0"/>
              <a:t>familiaux, éducatifs, médicaux qui permettra la meilleure </a:t>
            </a:r>
            <a:r>
              <a:rPr lang="fr-FR" sz="2400" dirty="0" smtClean="0"/>
              <a:t>réponse dans l’objectif </a:t>
            </a:r>
            <a:r>
              <a:rPr lang="fr-FR" sz="2400" dirty="0"/>
              <a:t>d’une insertion sociale et professionnelle </a:t>
            </a:r>
            <a:r>
              <a:rPr lang="fr-FR" sz="2400" dirty="0" smtClean="0"/>
              <a:t>réussie.</a:t>
            </a:r>
            <a:endParaRPr lang="fr-FR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51859"/>
            <a:ext cx="1600201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9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41326" y="332656"/>
            <a:ext cx="54185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accent1"/>
                </a:solidFill>
                <a:latin typeface="+mj-lt"/>
              </a:rPr>
              <a:t>L’école inclusive, ça change </a:t>
            </a:r>
            <a:r>
              <a:rPr lang="fr-FR" sz="3200" b="1" dirty="0" smtClean="0">
                <a:solidFill>
                  <a:schemeClr val="accent1"/>
                </a:solidFill>
                <a:latin typeface="+mj-lt"/>
              </a:rPr>
              <a:t>ça </a:t>
            </a:r>
            <a:r>
              <a:rPr lang="fr-FR" sz="3200" dirty="0" smtClean="0">
                <a:solidFill>
                  <a:schemeClr val="accent1"/>
                </a:solidFill>
                <a:latin typeface="+mj-lt"/>
              </a:rPr>
              <a:t>:</a:t>
            </a:r>
            <a:endParaRPr lang="fr-FR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71193" y="1196752"/>
            <a:ext cx="849027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400" b="1" dirty="0" smtClean="0"/>
              <a:t>L’élève </a:t>
            </a:r>
            <a:r>
              <a:rPr lang="fr-FR" sz="2400" dirty="0" smtClean="0"/>
              <a:t>est inclus dans la classe ordinaire, </a:t>
            </a:r>
          </a:p>
          <a:p>
            <a:r>
              <a:rPr lang="fr-FR" sz="2400" b="1" dirty="0"/>
              <a:t> </a:t>
            </a:r>
            <a:r>
              <a:rPr lang="fr-FR" sz="2400" b="1" dirty="0" smtClean="0"/>
              <a:t>    FAIT PARTIE de la classe ordinaire</a:t>
            </a:r>
            <a:r>
              <a:rPr lang="fr-FR" sz="2400" dirty="0" smtClean="0"/>
              <a:t>. </a:t>
            </a:r>
          </a:p>
          <a:p>
            <a:r>
              <a:rPr lang="fr-FR" dirty="0"/>
              <a:t> </a:t>
            </a:r>
            <a:r>
              <a:rPr lang="fr-FR" dirty="0" smtClean="0"/>
              <a:t>      </a:t>
            </a:r>
          </a:p>
          <a:p>
            <a:r>
              <a:rPr lang="fr-FR" dirty="0"/>
              <a:t> </a:t>
            </a:r>
            <a:r>
              <a:rPr lang="fr-FR" dirty="0" smtClean="0"/>
              <a:t>      </a:t>
            </a:r>
          </a:p>
          <a:p>
            <a:endParaRPr lang="fr-FR" dirty="0"/>
          </a:p>
          <a:p>
            <a:r>
              <a:rPr lang="fr-FR" sz="2400" dirty="0" smtClean="0"/>
              <a:t>2. L’école inclusive met l’élève dans sa singularité, au centre de son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</a:t>
            </a:r>
            <a:r>
              <a:rPr lang="fr-FR" sz="2400" b="1" dirty="0" smtClean="0"/>
              <a:t>organisation, pour fluidifier les parcours d’apprentissage</a:t>
            </a:r>
            <a:r>
              <a:rPr lang="fr-FR" sz="2400" dirty="0" smtClean="0"/>
              <a:t>.</a:t>
            </a:r>
          </a:p>
          <a:p>
            <a:r>
              <a:rPr lang="fr-FR" dirty="0" smtClean="0"/>
              <a:t>    </a:t>
            </a:r>
          </a:p>
          <a:p>
            <a:r>
              <a:rPr lang="fr-FR" dirty="0" smtClean="0"/>
              <a:t>  </a:t>
            </a:r>
          </a:p>
          <a:p>
            <a:endParaRPr lang="fr-FR" dirty="0"/>
          </a:p>
          <a:p>
            <a:r>
              <a:rPr lang="fr-FR" dirty="0" smtClean="0"/>
              <a:t> </a:t>
            </a:r>
            <a:r>
              <a:rPr lang="fr-FR" dirty="0" smtClean="0"/>
              <a:t>	</a:t>
            </a:r>
            <a:endParaRPr lang="fr-FR" dirty="0" smtClean="0"/>
          </a:p>
          <a:p>
            <a:endParaRPr lang="fr-FR" dirty="0"/>
          </a:p>
          <a:p>
            <a:r>
              <a:rPr lang="fr-FR" sz="2400" dirty="0" smtClean="0"/>
              <a:t>3. Les plans d’actions sont concertés entre tous les </a:t>
            </a:r>
            <a:r>
              <a:rPr lang="fr-FR" sz="2400" b="1" dirty="0" smtClean="0"/>
              <a:t>partenaires </a:t>
            </a:r>
          </a:p>
          <a:p>
            <a:r>
              <a:rPr lang="fr-FR" sz="2400" b="1" dirty="0"/>
              <a:t> </a:t>
            </a:r>
            <a:r>
              <a:rPr lang="fr-FR" sz="2400" b="1" dirty="0" smtClean="0"/>
              <a:t>   de l’école</a:t>
            </a:r>
            <a:r>
              <a:rPr lang="fr-FR" sz="2400" dirty="0" smtClean="0"/>
              <a:t>. </a:t>
            </a:r>
          </a:p>
          <a:p>
            <a:r>
              <a:rPr lang="fr-FR" dirty="0"/>
              <a:t> </a:t>
            </a:r>
            <a:r>
              <a:rPr lang="fr-FR" dirty="0" smtClean="0"/>
              <a:t> 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637" y="1196752"/>
            <a:ext cx="3059832" cy="108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762" y="3522494"/>
            <a:ext cx="3381848" cy="994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748762" y="4178508"/>
            <a:ext cx="3623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SG	      CP                   </a:t>
            </a:r>
            <a:r>
              <a:rPr lang="fr-FR" sz="1600" dirty="0" smtClean="0"/>
              <a:t>              CE1</a:t>
            </a:r>
            <a:endParaRPr lang="fr-FR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517232"/>
            <a:ext cx="1600201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23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644</Words>
  <Application>Microsoft Office PowerPoint</Application>
  <PresentationFormat>Affichage à l'écran (4:3)</PresentationFormat>
  <Paragraphs>91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Thème Office</vt:lpstr>
      <vt:lpstr>page de presentation et de partie</vt:lpstr>
      <vt:lpstr>pages de contenus</vt:lpstr>
      <vt:lpstr>page de sous-partie</vt:lpstr>
      <vt:lpstr>Vers l’école inclusive  Dans la continuité,  quels changements ?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 l’école inclusive</dc:title>
  <dc:creator>Emmanuelle PRELOIS</dc:creator>
  <cp:lastModifiedBy>Emmanuelle PRELOIS</cp:lastModifiedBy>
  <cp:revision>72</cp:revision>
  <dcterms:created xsi:type="dcterms:W3CDTF">2017-11-20T04:10:04Z</dcterms:created>
  <dcterms:modified xsi:type="dcterms:W3CDTF">2018-02-02T00:16:58Z</dcterms:modified>
</cp:coreProperties>
</file>