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  <p:sldMasterId id="2147483667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322" r:id="rId10"/>
    <p:sldId id="323" r:id="rId11"/>
    <p:sldId id="30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56483-87A4-4943-99E6-E597DCEFCC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DBC9649-8F67-4AD2-B4F9-4369E7DFAA84}">
      <dgm:prSet phldrT="[Texte]"/>
      <dgm:spPr/>
      <dgm:t>
        <a:bodyPr/>
        <a:lstStyle/>
        <a:p>
          <a:r>
            <a:rPr lang="fr-FR" b="1" dirty="0" smtClean="0"/>
            <a:t>Tronc commun </a:t>
          </a:r>
          <a:r>
            <a:rPr lang="fr-FR" dirty="0" smtClean="0"/>
            <a:t>: école inclusive (2j) – mi Mars</a:t>
          </a:r>
          <a:endParaRPr lang="fr-FR" dirty="0"/>
        </a:p>
      </dgm:t>
    </dgm:pt>
    <dgm:pt modelId="{8E845FB7-D8DB-48FC-8C44-15076A23C80C}" type="parTrans" cxnId="{9C1EA48C-FFE3-46BD-98BB-1CAE829B4ADD}">
      <dgm:prSet/>
      <dgm:spPr/>
      <dgm:t>
        <a:bodyPr/>
        <a:lstStyle/>
        <a:p>
          <a:endParaRPr lang="fr-FR"/>
        </a:p>
      </dgm:t>
    </dgm:pt>
    <dgm:pt modelId="{3EBBB199-7D49-4A5C-9F48-77FBADD5C54C}" type="sibTrans" cxnId="{9C1EA48C-FFE3-46BD-98BB-1CAE829B4ADD}">
      <dgm:prSet/>
      <dgm:spPr/>
      <dgm:t>
        <a:bodyPr/>
        <a:lstStyle/>
        <a:p>
          <a:endParaRPr lang="fr-FR"/>
        </a:p>
      </dgm:t>
    </dgm:pt>
    <dgm:pt modelId="{9FA755B4-5963-41DA-82AB-AEEFBFC0BE12}">
      <dgm:prSet phldrT="[Texte]"/>
      <dgm:spPr/>
      <dgm:t>
        <a:bodyPr/>
        <a:lstStyle/>
        <a:p>
          <a:r>
            <a:rPr lang="fr-FR" b="1" dirty="0" smtClean="0"/>
            <a:t>Préparation de l’expérimentation </a:t>
          </a:r>
          <a:r>
            <a:rPr lang="fr-FR" dirty="0" smtClean="0"/>
            <a:t>(2j)  - P1/P2</a:t>
          </a:r>
        </a:p>
        <a:p>
          <a:r>
            <a:rPr lang="fr-FR" dirty="0" smtClean="0"/>
            <a:t>accompagnement des nouveaux gestes professionnels</a:t>
          </a:r>
          <a:endParaRPr lang="fr-FR" dirty="0"/>
        </a:p>
      </dgm:t>
    </dgm:pt>
    <dgm:pt modelId="{BB52135C-4B72-4463-9A0E-CF9C90E45769}" type="parTrans" cxnId="{7F08C4EF-52F4-4CE8-B92C-1AC4B4153F40}">
      <dgm:prSet/>
      <dgm:spPr/>
      <dgm:t>
        <a:bodyPr/>
        <a:lstStyle/>
        <a:p>
          <a:endParaRPr lang="fr-FR"/>
        </a:p>
      </dgm:t>
    </dgm:pt>
    <dgm:pt modelId="{972A2D58-63EB-4EC5-925E-BE5DB07B91A7}" type="sibTrans" cxnId="{7F08C4EF-52F4-4CE8-B92C-1AC4B4153F40}">
      <dgm:prSet/>
      <dgm:spPr/>
      <dgm:t>
        <a:bodyPr/>
        <a:lstStyle/>
        <a:p>
          <a:endParaRPr lang="fr-FR"/>
        </a:p>
      </dgm:t>
    </dgm:pt>
    <dgm:pt modelId="{99FE2E08-0585-4AED-8BB0-F941BEDBEE31}">
      <dgm:prSet phldrT="[Texte]"/>
      <dgm:spPr/>
      <dgm:t>
        <a:bodyPr/>
        <a:lstStyle/>
        <a:p>
          <a:r>
            <a:rPr lang="fr-FR" dirty="0" smtClean="0"/>
            <a:t>Régulation de l’expérimentation (2j)  - P3/P4</a:t>
          </a:r>
          <a:endParaRPr lang="fr-FR" dirty="0"/>
        </a:p>
      </dgm:t>
    </dgm:pt>
    <dgm:pt modelId="{BF2CC11E-9924-48BB-B695-B130CAF493B9}" type="parTrans" cxnId="{BD67456D-C7AF-4CF3-B8D7-E36059F72E85}">
      <dgm:prSet/>
      <dgm:spPr/>
      <dgm:t>
        <a:bodyPr/>
        <a:lstStyle/>
        <a:p>
          <a:endParaRPr lang="fr-FR"/>
        </a:p>
      </dgm:t>
    </dgm:pt>
    <dgm:pt modelId="{105C0708-E3E2-477A-8351-CF6314FB41E0}" type="sibTrans" cxnId="{BD67456D-C7AF-4CF3-B8D7-E36059F72E85}">
      <dgm:prSet/>
      <dgm:spPr/>
      <dgm:t>
        <a:bodyPr/>
        <a:lstStyle/>
        <a:p>
          <a:endParaRPr lang="fr-FR"/>
        </a:p>
      </dgm:t>
    </dgm:pt>
    <dgm:pt modelId="{44DCB85C-8E9B-4501-AE96-B6933281B168}" type="pres">
      <dgm:prSet presAssocID="{00956483-87A4-4943-99E6-E597DCEFCC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13DF316-CB82-4AE3-A5E5-8001572D0E94}" type="pres">
      <dgm:prSet presAssocID="{FDBC9649-8F67-4AD2-B4F9-4369E7DFAA84}" presName="parentLin" presStyleCnt="0"/>
      <dgm:spPr/>
    </dgm:pt>
    <dgm:pt modelId="{054B9BAE-218B-4C33-BE0A-A61DCA84EE7C}" type="pres">
      <dgm:prSet presAssocID="{FDBC9649-8F67-4AD2-B4F9-4369E7DFAA8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3A6CAAE3-DC0C-4D57-8914-AAF362669E7C}" type="pres">
      <dgm:prSet presAssocID="{FDBC9649-8F67-4AD2-B4F9-4369E7DFAA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0E16D-5E6D-421B-82A4-2A960BFC8261}" type="pres">
      <dgm:prSet presAssocID="{FDBC9649-8F67-4AD2-B4F9-4369E7DFAA84}" presName="negativeSpace" presStyleCnt="0"/>
      <dgm:spPr/>
    </dgm:pt>
    <dgm:pt modelId="{A099141F-42E3-40BA-BBA2-A13A040BBFE6}" type="pres">
      <dgm:prSet presAssocID="{FDBC9649-8F67-4AD2-B4F9-4369E7DFAA84}" presName="childText" presStyleLbl="conFgAcc1" presStyleIdx="0" presStyleCnt="3">
        <dgm:presLayoutVars>
          <dgm:bulletEnabled val="1"/>
        </dgm:presLayoutVars>
      </dgm:prSet>
      <dgm:spPr/>
    </dgm:pt>
    <dgm:pt modelId="{ED03E199-B31F-4311-85A7-0E5C2CA93D45}" type="pres">
      <dgm:prSet presAssocID="{3EBBB199-7D49-4A5C-9F48-77FBADD5C54C}" presName="spaceBetweenRectangles" presStyleCnt="0"/>
      <dgm:spPr/>
    </dgm:pt>
    <dgm:pt modelId="{01479F7A-EF21-4E0A-AF7F-2BA4FE6B9F67}" type="pres">
      <dgm:prSet presAssocID="{9FA755B4-5963-41DA-82AB-AEEFBFC0BE12}" presName="parentLin" presStyleCnt="0"/>
      <dgm:spPr/>
    </dgm:pt>
    <dgm:pt modelId="{A96D3CDC-1340-4C5F-B1F2-B7EC1626CD43}" type="pres">
      <dgm:prSet presAssocID="{9FA755B4-5963-41DA-82AB-AEEFBFC0BE12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F84F4C58-9FF4-475C-A143-88995B2CB319}" type="pres">
      <dgm:prSet presAssocID="{9FA755B4-5963-41DA-82AB-AEEFBFC0BE12}" presName="parentText" presStyleLbl="node1" presStyleIdx="1" presStyleCnt="3" custScaleY="15215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EB9C3C-8BB4-49D5-862B-CFF7B8D06F06}" type="pres">
      <dgm:prSet presAssocID="{9FA755B4-5963-41DA-82AB-AEEFBFC0BE12}" presName="negativeSpace" presStyleCnt="0"/>
      <dgm:spPr/>
    </dgm:pt>
    <dgm:pt modelId="{15118166-9352-4B60-B17E-42DE12A17815}" type="pres">
      <dgm:prSet presAssocID="{9FA755B4-5963-41DA-82AB-AEEFBFC0BE12}" presName="childText" presStyleLbl="conFgAcc1" presStyleIdx="1" presStyleCnt="3" custScaleY="224315">
        <dgm:presLayoutVars>
          <dgm:bulletEnabled val="1"/>
        </dgm:presLayoutVars>
      </dgm:prSet>
      <dgm:spPr/>
    </dgm:pt>
    <dgm:pt modelId="{82F13FB5-8B8D-4D02-8477-4D95DAC34D95}" type="pres">
      <dgm:prSet presAssocID="{972A2D58-63EB-4EC5-925E-BE5DB07B91A7}" presName="spaceBetweenRectangles" presStyleCnt="0"/>
      <dgm:spPr/>
    </dgm:pt>
    <dgm:pt modelId="{15B20C64-A8B5-409C-9759-11DF982A80A4}" type="pres">
      <dgm:prSet presAssocID="{99FE2E08-0585-4AED-8BB0-F941BEDBEE31}" presName="parentLin" presStyleCnt="0"/>
      <dgm:spPr/>
    </dgm:pt>
    <dgm:pt modelId="{C71E177B-E72E-45AA-A1BC-1ECEA7030E75}" type="pres">
      <dgm:prSet presAssocID="{99FE2E08-0585-4AED-8BB0-F941BEDBEE31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114C921B-4F32-440E-89F7-3A4ADF69817F}" type="pres">
      <dgm:prSet presAssocID="{99FE2E08-0585-4AED-8BB0-F941BEDBEE31}" presName="parentText" presStyleLbl="node1" presStyleIdx="2" presStyleCnt="3" custScaleY="1128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5DB0D7-13D7-47FA-860E-5EB8A101D024}" type="pres">
      <dgm:prSet presAssocID="{99FE2E08-0585-4AED-8BB0-F941BEDBEE31}" presName="negativeSpace" presStyleCnt="0"/>
      <dgm:spPr/>
    </dgm:pt>
    <dgm:pt modelId="{8DD2AC2D-2ADB-4B51-AEBC-3344B2426534}" type="pres">
      <dgm:prSet presAssocID="{99FE2E08-0585-4AED-8BB0-F941BEDBEE31}" presName="childText" presStyleLbl="conFgAcc1" presStyleIdx="2" presStyleCnt="3" custScaleY="234546">
        <dgm:presLayoutVars>
          <dgm:bulletEnabled val="1"/>
        </dgm:presLayoutVars>
      </dgm:prSet>
      <dgm:spPr/>
    </dgm:pt>
  </dgm:ptLst>
  <dgm:cxnLst>
    <dgm:cxn modelId="{729B21BD-1208-4C31-B2AC-32CE7CECBF4C}" type="presOf" srcId="{99FE2E08-0585-4AED-8BB0-F941BEDBEE31}" destId="{C71E177B-E72E-45AA-A1BC-1ECEA7030E75}" srcOrd="0" destOrd="0" presId="urn:microsoft.com/office/officeart/2005/8/layout/list1"/>
    <dgm:cxn modelId="{9C1EA48C-FFE3-46BD-98BB-1CAE829B4ADD}" srcId="{00956483-87A4-4943-99E6-E597DCEFCC43}" destId="{FDBC9649-8F67-4AD2-B4F9-4369E7DFAA84}" srcOrd="0" destOrd="0" parTransId="{8E845FB7-D8DB-48FC-8C44-15076A23C80C}" sibTransId="{3EBBB199-7D49-4A5C-9F48-77FBADD5C54C}"/>
    <dgm:cxn modelId="{0004EC01-C986-40CF-931E-6A48A60A097A}" type="presOf" srcId="{9FA755B4-5963-41DA-82AB-AEEFBFC0BE12}" destId="{A96D3CDC-1340-4C5F-B1F2-B7EC1626CD43}" srcOrd="0" destOrd="0" presId="urn:microsoft.com/office/officeart/2005/8/layout/list1"/>
    <dgm:cxn modelId="{14D5F144-C215-42B4-AF65-0AC8A659E5F9}" type="presOf" srcId="{FDBC9649-8F67-4AD2-B4F9-4369E7DFAA84}" destId="{3A6CAAE3-DC0C-4D57-8914-AAF362669E7C}" srcOrd="1" destOrd="0" presId="urn:microsoft.com/office/officeart/2005/8/layout/list1"/>
    <dgm:cxn modelId="{8C6A82A1-30C8-4A9A-BC2B-F73441FF8241}" type="presOf" srcId="{9FA755B4-5963-41DA-82AB-AEEFBFC0BE12}" destId="{F84F4C58-9FF4-475C-A143-88995B2CB319}" srcOrd="1" destOrd="0" presId="urn:microsoft.com/office/officeart/2005/8/layout/list1"/>
    <dgm:cxn modelId="{7F08C4EF-52F4-4CE8-B92C-1AC4B4153F40}" srcId="{00956483-87A4-4943-99E6-E597DCEFCC43}" destId="{9FA755B4-5963-41DA-82AB-AEEFBFC0BE12}" srcOrd="1" destOrd="0" parTransId="{BB52135C-4B72-4463-9A0E-CF9C90E45769}" sibTransId="{972A2D58-63EB-4EC5-925E-BE5DB07B91A7}"/>
    <dgm:cxn modelId="{053A2BE2-4934-47C8-9339-4303BF95A4D1}" type="presOf" srcId="{00956483-87A4-4943-99E6-E597DCEFCC43}" destId="{44DCB85C-8E9B-4501-AE96-B6933281B168}" srcOrd="0" destOrd="0" presId="urn:microsoft.com/office/officeart/2005/8/layout/list1"/>
    <dgm:cxn modelId="{BD67456D-C7AF-4CF3-B8D7-E36059F72E85}" srcId="{00956483-87A4-4943-99E6-E597DCEFCC43}" destId="{99FE2E08-0585-4AED-8BB0-F941BEDBEE31}" srcOrd="2" destOrd="0" parTransId="{BF2CC11E-9924-48BB-B695-B130CAF493B9}" sibTransId="{105C0708-E3E2-477A-8351-CF6314FB41E0}"/>
    <dgm:cxn modelId="{7CE78A52-AD56-4CE9-B3C2-E21072108FE7}" type="presOf" srcId="{FDBC9649-8F67-4AD2-B4F9-4369E7DFAA84}" destId="{054B9BAE-218B-4C33-BE0A-A61DCA84EE7C}" srcOrd="0" destOrd="0" presId="urn:microsoft.com/office/officeart/2005/8/layout/list1"/>
    <dgm:cxn modelId="{D687A11D-E90B-40B9-AD4E-0ADBFB63F854}" type="presOf" srcId="{99FE2E08-0585-4AED-8BB0-F941BEDBEE31}" destId="{114C921B-4F32-440E-89F7-3A4ADF69817F}" srcOrd="1" destOrd="0" presId="urn:microsoft.com/office/officeart/2005/8/layout/list1"/>
    <dgm:cxn modelId="{D85C0B7D-02A5-4F2C-803F-4C3D03AEF9E0}" type="presParOf" srcId="{44DCB85C-8E9B-4501-AE96-B6933281B168}" destId="{013DF316-CB82-4AE3-A5E5-8001572D0E94}" srcOrd="0" destOrd="0" presId="urn:microsoft.com/office/officeart/2005/8/layout/list1"/>
    <dgm:cxn modelId="{D664C939-6875-48EF-8AFC-2A84DDA3A863}" type="presParOf" srcId="{013DF316-CB82-4AE3-A5E5-8001572D0E94}" destId="{054B9BAE-218B-4C33-BE0A-A61DCA84EE7C}" srcOrd="0" destOrd="0" presId="urn:microsoft.com/office/officeart/2005/8/layout/list1"/>
    <dgm:cxn modelId="{3621EE2C-18D0-4288-8303-6FC9360AAF98}" type="presParOf" srcId="{013DF316-CB82-4AE3-A5E5-8001572D0E94}" destId="{3A6CAAE3-DC0C-4D57-8914-AAF362669E7C}" srcOrd="1" destOrd="0" presId="urn:microsoft.com/office/officeart/2005/8/layout/list1"/>
    <dgm:cxn modelId="{04C61F4C-6C58-4D53-AEE2-BD273A00F2CF}" type="presParOf" srcId="{44DCB85C-8E9B-4501-AE96-B6933281B168}" destId="{F3E0E16D-5E6D-421B-82A4-2A960BFC8261}" srcOrd="1" destOrd="0" presId="urn:microsoft.com/office/officeart/2005/8/layout/list1"/>
    <dgm:cxn modelId="{6A51B23A-2167-41C7-884A-5DF39E813564}" type="presParOf" srcId="{44DCB85C-8E9B-4501-AE96-B6933281B168}" destId="{A099141F-42E3-40BA-BBA2-A13A040BBFE6}" srcOrd="2" destOrd="0" presId="urn:microsoft.com/office/officeart/2005/8/layout/list1"/>
    <dgm:cxn modelId="{6808240C-F6AB-4FB0-AEFD-0FC5D1175067}" type="presParOf" srcId="{44DCB85C-8E9B-4501-AE96-B6933281B168}" destId="{ED03E199-B31F-4311-85A7-0E5C2CA93D45}" srcOrd="3" destOrd="0" presId="urn:microsoft.com/office/officeart/2005/8/layout/list1"/>
    <dgm:cxn modelId="{9DCD463C-EED7-42D7-9F6D-A7EE4C1967C7}" type="presParOf" srcId="{44DCB85C-8E9B-4501-AE96-B6933281B168}" destId="{01479F7A-EF21-4E0A-AF7F-2BA4FE6B9F67}" srcOrd="4" destOrd="0" presId="urn:microsoft.com/office/officeart/2005/8/layout/list1"/>
    <dgm:cxn modelId="{113A3A07-DCA9-45C7-B905-4690FBD40DCC}" type="presParOf" srcId="{01479F7A-EF21-4E0A-AF7F-2BA4FE6B9F67}" destId="{A96D3CDC-1340-4C5F-B1F2-B7EC1626CD43}" srcOrd="0" destOrd="0" presId="urn:microsoft.com/office/officeart/2005/8/layout/list1"/>
    <dgm:cxn modelId="{69204C1F-7212-4581-9722-E5FF5D093CAB}" type="presParOf" srcId="{01479F7A-EF21-4E0A-AF7F-2BA4FE6B9F67}" destId="{F84F4C58-9FF4-475C-A143-88995B2CB319}" srcOrd="1" destOrd="0" presId="urn:microsoft.com/office/officeart/2005/8/layout/list1"/>
    <dgm:cxn modelId="{D5F355F7-6784-49EB-9C11-7EA15D34C835}" type="presParOf" srcId="{44DCB85C-8E9B-4501-AE96-B6933281B168}" destId="{07EB9C3C-8BB4-49D5-862B-CFF7B8D06F06}" srcOrd="5" destOrd="0" presId="urn:microsoft.com/office/officeart/2005/8/layout/list1"/>
    <dgm:cxn modelId="{892E216C-C8B1-40B7-BC82-D738820C8839}" type="presParOf" srcId="{44DCB85C-8E9B-4501-AE96-B6933281B168}" destId="{15118166-9352-4B60-B17E-42DE12A17815}" srcOrd="6" destOrd="0" presId="urn:microsoft.com/office/officeart/2005/8/layout/list1"/>
    <dgm:cxn modelId="{D09FC1A0-A70B-495D-B897-AA1C6ADE74E1}" type="presParOf" srcId="{44DCB85C-8E9B-4501-AE96-B6933281B168}" destId="{82F13FB5-8B8D-4D02-8477-4D95DAC34D95}" srcOrd="7" destOrd="0" presId="urn:microsoft.com/office/officeart/2005/8/layout/list1"/>
    <dgm:cxn modelId="{230ED055-57B5-4026-B849-6919A5043A36}" type="presParOf" srcId="{44DCB85C-8E9B-4501-AE96-B6933281B168}" destId="{15B20C64-A8B5-409C-9759-11DF982A80A4}" srcOrd="8" destOrd="0" presId="urn:microsoft.com/office/officeart/2005/8/layout/list1"/>
    <dgm:cxn modelId="{B9933FF0-0EA6-4077-8C77-7782C43870E5}" type="presParOf" srcId="{15B20C64-A8B5-409C-9759-11DF982A80A4}" destId="{C71E177B-E72E-45AA-A1BC-1ECEA7030E75}" srcOrd="0" destOrd="0" presId="urn:microsoft.com/office/officeart/2005/8/layout/list1"/>
    <dgm:cxn modelId="{D89D1D6D-C955-466D-A47D-86F49C3DCAEA}" type="presParOf" srcId="{15B20C64-A8B5-409C-9759-11DF982A80A4}" destId="{114C921B-4F32-440E-89F7-3A4ADF69817F}" srcOrd="1" destOrd="0" presId="urn:microsoft.com/office/officeart/2005/8/layout/list1"/>
    <dgm:cxn modelId="{1D81F968-60C1-4691-A068-211A8BEC0B64}" type="presParOf" srcId="{44DCB85C-8E9B-4501-AE96-B6933281B168}" destId="{EE5DB0D7-13D7-47FA-860E-5EB8A101D024}" srcOrd="9" destOrd="0" presId="urn:microsoft.com/office/officeart/2005/8/layout/list1"/>
    <dgm:cxn modelId="{A422B6ED-81E4-430E-8C70-D47C5B9ED0F8}" type="presParOf" srcId="{44DCB85C-8E9B-4501-AE96-B6933281B168}" destId="{8DD2AC2D-2ADB-4B51-AEBC-3344B242653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9141F-42E3-40BA-BBA2-A13A040BBFE6}">
      <dsp:nvSpPr>
        <dsp:cNvPr id="0" name=""/>
        <dsp:cNvSpPr/>
      </dsp:nvSpPr>
      <dsp:spPr>
        <a:xfrm>
          <a:off x="0" y="914765"/>
          <a:ext cx="76081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CAAE3-DC0C-4D57-8914-AAF362669E7C}">
      <dsp:nvSpPr>
        <dsp:cNvPr id="0" name=""/>
        <dsp:cNvSpPr/>
      </dsp:nvSpPr>
      <dsp:spPr>
        <a:xfrm>
          <a:off x="380408" y="663845"/>
          <a:ext cx="5325717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299" tIns="0" rIns="20129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Tronc commun </a:t>
          </a:r>
          <a:r>
            <a:rPr lang="fr-FR" sz="1700" kern="1200" dirty="0" smtClean="0"/>
            <a:t>: école inclusive (2j) – mi Mars</a:t>
          </a:r>
          <a:endParaRPr lang="fr-FR" sz="1700" kern="1200" dirty="0"/>
        </a:p>
      </dsp:txBody>
      <dsp:txXfrm>
        <a:off x="404906" y="688343"/>
        <a:ext cx="5276721" cy="452844"/>
      </dsp:txXfrm>
    </dsp:sp>
    <dsp:sp modelId="{15118166-9352-4B60-B17E-42DE12A17815}">
      <dsp:nvSpPr>
        <dsp:cNvPr id="0" name=""/>
        <dsp:cNvSpPr/>
      </dsp:nvSpPr>
      <dsp:spPr>
        <a:xfrm>
          <a:off x="0" y="1947635"/>
          <a:ext cx="7608168" cy="9609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F4C58-9FF4-475C-A143-88995B2CB319}">
      <dsp:nvSpPr>
        <dsp:cNvPr id="0" name=""/>
        <dsp:cNvSpPr/>
      </dsp:nvSpPr>
      <dsp:spPr>
        <a:xfrm>
          <a:off x="380408" y="1434965"/>
          <a:ext cx="5325717" cy="76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299" tIns="0" rIns="20129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Préparation de l’expérimentation </a:t>
          </a:r>
          <a:r>
            <a:rPr lang="fr-FR" sz="1700" kern="1200" dirty="0" smtClean="0"/>
            <a:t>(2j)  - P1/P2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accompagnement des nouveaux gestes professionnels</a:t>
          </a:r>
          <a:endParaRPr lang="fr-FR" sz="1700" kern="1200" dirty="0"/>
        </a:p>
      </dsp:txBody>
      <dsp:txXfrm>
        <a:off x="417683" y="1472240"/>
        <a:ext cx="5251167" cy="689039"/>
      </dsp:txXfrm>
    </dsp:sp>
    <dsp:sp modelId="{8DD2AC2D-2ADB-4B51-AEBC-3344B2426534}">
      <dsp:nvSpPr>
        <dsp:cNvPr id="0" name=""/>
        <dsp:cNvSpPr/>
      </dsp:nvSpPr>
      <dsp:spPr>
        <a:xfrm>
          <a:off x="0" y="3315687"/>
          <a:ext cx="7608168" cy="1004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C921B-4F32-440E-89F7-3A4ADF69817F}">
      <dsp:nvSpPr>
        <dsp:cNvPr id="0" name=""/>
        <dsp:cNvSpPr/>
      </dsp:nvSpPr>
      <dsp:spPr>
        <a:xfrm>
          <a:off x="380408" y="3000401"/>
          <a:ext cx="5325717" cy="566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299" tIns="0" rIns="20129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Régulation de l’expérimentation (2j)  - P3/P4</a:t>
          </a:r>
          <a:endParaRPr lang="fr-FR" sz="1700" kern="1200" dirty="0"/>
        </a:p>
      </dsp:txBody>
      <dsp:txXfrm>
        <a:off x="408048" y="3028041"/>
        <a:ext cx="5270437" cy="510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B9FB-53A7-4D64-BA5D-DC7837FCB188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810B7-3383-42F2-BC4B-9BB11A9C7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08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4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84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976321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8" y="3472208"/>
            <a:ext cx="7596191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DA0D5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141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7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29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417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501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3" y="6390911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1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404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3" y="6390911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1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45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1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5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6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7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0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35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3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FC80-405E-4510-B2EE-48951C1FBE3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99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6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8" y="3464804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1"/>
            <a:ext cx="4038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pPr defTabSz="457200"/>
            <a:fld id="{1FC8907D-B208-DC44-82F5-2940ECA1C9FA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8" name="Image 11" descr="2014_MENESRlogo_horizontal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V="1">
            <a:off x="6995214" y="4489081"/>
            <a:ext cx="1519767" cy="1024465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H="1" flipV="1">
            <a:off x="698886" y="1"/>
            <a:ext cx="295" cy="5507953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2551901" y="6218081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274005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DA0D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1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3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pPr defTabSz="457200"/>
            <a:fld id="{A786685B-2977-D546-9E3D-3CA676A47F0C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 userDrawn="1"/>
        </p:nvCxnSpPr>
        <p:spPr>
          <a:xfrm>
            <a:off x="698886" y="1295400"/>
            <a:ext cx="7173849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7872734" y="872641"/>
            <a:ext cx="642247" cy="419889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H="1" flipV="1">
            <a:off x="699181" y="1"/>
            <a:ext cx="1" cy="1286937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2369032" y="6146186"/>
            <a:ext cx="462058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2551902" y="6180053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412534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DA0D57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DA0D57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DA0D57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8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9683" y="4192879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3" y="6390911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pPr defTabSz="457200"/>
            <a:fld id="{C6B7B3CB-E3BA-F74C-AB76-86EFC5843CD6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V="1">
            <a:off x="6995214" y="2866176"/>
            <a:ext cx="1519767" cy="1024465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9181" y="1"/>
            <a:ext cx="1" cy="3885049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2785818" y="6106093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58167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DA0D57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3968" y="332656"/>
            <a:ext cx="4667582" cy="1470025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Vers l’école inclusive 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3100" dirty="0">
                <a:solidFill>
                  <a:schemeClr val="bg1">
                    <a:lumMod val="50000"/>
                  </a:schemeClr>
                </a:solidFill>
              </a:rPr>
              <a:t>Dans la continuité, </a:t>
            </a:r>
            <a:br>
              <a:rPr lang="fr-FR" sz="31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100" dirty="0">
                <a:solidFill>
                  <a:schemeClr val="bg1">
                    <a:lumMod val="50000"/>
                  </a:schemeClr>
                </a:solidFill>
              </a:rPr>
              <a:t>quels changements </a:t>
            </a:r>
            <a:r>
              <a:rPr lang="fr-FR" sz="31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323528" y="404664"/>
            <a:ext cx="2736304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85053" y="4365103"/>
            <a:ext cx="5944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Séminaire DESED – décembre 2017</a:t>
            </a: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55576" y="270892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600" b="1" dirty="0">
                <a:solidFill>
                  <a:schemeClr val="accent6"/>
                </a:solidFill>
              </a:rPr>
              <a:t>Quel accompagnement du pôle BEP/ASH dans cette transformation ?</a:t>
            </a:r>
          </a:p>
        </p:txBody>
      </p:sp>
    </p:spTree>
    <p:extLst>
      <p:ext uri="{BB962C8B-B14F-4D97-AF65-F5344CB8AC3E}">
        <p14:creationId xmlns:p14="http://schemas.microsoft.com/office/powerpoint/2010/main" val="27525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2006682"/>
            <a:ext cx="69127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b="1" dirty="0" smtClean="0"/>
          </a:p>
          <a:p>
            <a:pPr marL="571500" indent="-571500">
              <a:buFontTx/>
              <a:buChar char="-"/>
            </a:pPr>
            <a:r>
              <a:rPr lang="fr-FR" sz="3600" dirty="0" smtClean="0"/>
              <a:t>Le Plan de Formation  2018</a:t>
            </a:r>
          </a:p>
          <a:p>
            <a:pPr marL="571500" indent="-571500">
              <a:spcBef>
                <a:spcPts val="1200"/>
              </a:spcBef>
              <a:buFontTx/>
              <a:buChar char="-"/>
            </a:pPr>
            <a:r>
              <a:rPr lang="fr-FR" sz="3600" dirty="0" smtClean="0"/>
              <a:t>Les M.I.N.</a:t>
            </a:r>
          </a:p>
          <a:p>
            <a:pPr marL="571500" indent="-571500">
              <a:spcBef>
                <a:spcPts val="1200"/>
              </a:spcBef>
              <a:buFontTx/>
              <a:buChar char="-"/>
            </a:pPr>
            <a:r>
              <a:rPr lang="fr-FR" sz="3600" dirty="0" smtClean="0"/>
              <a:t>Les animations pédagogiques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763688" y="1196752"/>
            <a:ext cx="57813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Accompagner la transition</a:t>
            </a: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6588224" y="6093296"/>
            <a:ext cx="1800200" cy="576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92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661640616"/>
              </p:ext>
            </p:extLst>
          </p:nvPr>
        </p:nvGraphicFramePr>
        <p:xfrm>
          <a:off x="971600" y="762209"/>
          <a:ext cx="760816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46759" y="3119829"/>
            <a:ext cx="122413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CLIS/ULIS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342903" y="3104620"/>
            <a:ext cx="15894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DESED / SEGPA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071095" y="3104620"/>
            <a:ext cx="223298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Psychologues / </a:t>
            </a:r>
            <a:r>
              <a:rPr lang="fr-FR" dirty="0" err="1" smtClean="0"/>
              <a:t>co</a:t>
            </a:r>
            <a:r>
              <a:rPr lang="fr-FR" dirty="0" smtClean="0"/>
              <a:t>-psy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447359" y="3107115"/>
            <a:ext cx="20810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Sec CCEP – CSD-ASH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6759" y="4524329"/>
            <a:ext cx="122413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CLIS/ULIS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342903" y="4509120"/>
            <a:ext cx="15894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DESED / SEGPA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071095" y="4509120"/>
            <a:ext cx="223298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Psychologues / </a:t>
            </a:r>
            <a:r>
              <a:rPr lang="fr-FR" dirty="0" err="1" smtClean="0"/>
              <a:t>co</a:t>
            </a:r>
            <a:r>
              <a:rPr lang="fr-FR" dirty="0" smtClean="0"/>
              <a:t>-psy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447359" y="4511615"/>
            <a:ext cx="20810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Sec CCEP – CSD-ASH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763688" y="188640"/>
            <a:ext cx="5365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Auprès des enseignants spécialisés</a:t>
            </a:r>
          </a:p>
          <a:p>
            <a:pPr algn="ctr"/>
            <a:r>
              <a:rPr lang="fr-FR" sz="2400" b="1" dirty="0" smtClean="0"/>
              <a:t>Plan de formation 2018 – 1</a:t>
            </a:r>
            <a:r>
              <a:rPr lang="fr-FR" sz="2400" b="1" baseline="30000" dirty="0" smtClean="0"/>
              <a:t>er</a:t>
            </a:r>
            <a:r>
              <a:rPr lang="fr-FR" sz="2400" b="1" dirty="0" smtClean="0"/>
              <a:t> et 2</a:t>
            </a:r>
            <a:r>
              <a:rPr lang="fr-FR" sz="2400" b="1" baseline="30000" dirty="0" smtClean="0"/>
              <a:t>nd</a:t>
            </a:r>
            <a:r>
              <a:rPr lang="fr-FR" sz="2400" b="1" dirty="0" smtClean="0"/>
              <a:t> degré</a:t>
            </a:r>
            <a:endParaRPr lang="fr-FR" sz="2400" b="1" dirty="0"/>
          </a:p>
        </p:txBody>
      </p:sp>
      <p:pic>
        <p:nvPicPr>
          <p:cNvPr id="17" name="Image 16"/>
          <p:cNvPicPr/>
          <p:nvPr/>
        </p:nvPicPr>
        <p:blipFill rotWithShape="1">
          <a:blip r:embed="rId7"/>
          <a:srcRect r="7614"/>
          <a:stretch/>
        </p:blipFill>
        <p:spPr bwMode="auto">
          <a:xfrm>
            <a:off x="6588224" y="6093296"/>
            <a:ext cx="1800200" cy="576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54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836712"/>
            <a:ext cx="635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L’expérimentation 2018 : quel sens ?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69039" y="1844824"/>
            <a:ext cx="81369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Accompagner les </a:t>
            </a:r>
            <a:r>
              <a:rPr lang="fr-FR" sz="2400" b="1" dirty="0" smtClean="0"/>
              <a:t>nouveaux</a:t>
            </a:r>
            <a:r>
              <a:rPr lang="fr-FR" sz="2400" dirty="0" smtClean="0"/>
              <a:t> gestes professionnels, en priorité 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Le lien avec la classe : </a:t>
            </a:r>
            <a:r>
              <a:rPr lang="fr-FR" dirty="0" smtClean="0"/>
              <a:t>par une modalité de </a:t>
            </a:r>
            <a:r>
              <a:rPr lang="fr-FR" dirty="0" err="1" smtClean="0"/>
              <a:t>co</a:t>
            </a:r>
            <a:r>
              <a:rPr lang="fr-FR" dirty="0" smtClean="0"/>
              <a:t>-intervention porteuse de partage avec l’enseignant de la classe et le travail sur les outils partagés.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fr-FR" sz="2400" dirty="0" smtClean="0"/>
              <a:t>La fonction de Personne Ressource : </a:t>
            </a:r>
            <a:r>
              <a:rPr lang="fr-FR" dirty="0" smtClean="0"/>
              <a:t>par l’engagement d’une action à l’échelle d’une école (projet d’école), d’un cycle, d’un secteur…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26303" y="4451693"/>
            <a:ext cx="8022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terrain d’expérimentation : sera défini avec l’IEP, en appui sur le projet DESED de l’IEP.</a:t>
            </a:r>
            <a:endParaRPr lang="fr-FR" sz="2400" dirty="0"/>
          </a:p>
        </p:txBody>
      </p:sp>
      <p:pic>
        <p:nvPicPr>
          <p:cNvPr id="5" name="Image 4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6588224" y="6093296"/>
            <a:ext cx="1800200" cy="576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06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Modules d’Initiative Nationale  (MIN)-</a:t>
            </a:r>
            <a:r>
              <a:rPr lang="fr-FR" sz="2000" dirty="0" smtClean="0"/>
              <a:t>Rentrée 2019</a:t>
            </a:r>
            <a:endParaRPr lang="fr-FR" sz="2000" dirty="0"/>
          </a:p>
        </p:txBody>
      </p:sp>
      <p:sp>
        <p:nvSpPr>
          <p:cNvPr id="3" name="Espace réservé du contenu 10"/>
          <p:cNvSpPr txBox="1">
            <a:spLocks/>
          </p:cNvSpPr>
          <p:nvPr/>
        </p:nvSpPr>
        <p:spPr>
          <a:xfrm>
            <a:off x="539552" y="1047383"/>
            <a:ext cx="8147248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000" dirty="0" smtClean="0">
                <a:latin typeface="+mj-lt"/>
                <a:cs typeface="Arial" panose="020B0604020202020204" pitchFamily="34" charset="0"/>
              </a:rPr>
              <a:t>Ouverts aux enseignants</a:t>
            </a:r>
          </a:p>
          <a:p>
            <a:pPr marL="628650" algn="just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+mj-lt"/>
                <a:cs typeface="Arial" panose="020B0604020202020204" pitchFamily="34" charset="0"/>
              </a:rPr>
              <a:t>Titulaires du CAPPEI  (CAPASH )</a:t>
            </a:r>
          </a:p>
          <a:p>
            <a:pPr marL="62865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+mj-lt"/>
                <a:cs typeface="Arial" panose="020B0604020202020204" pitchFamily="34" charset="0"/>
              </a:rPr>
              <a:t>A l’ensemble des personnels d’enseignement </a:t>
            </a:r>
            <a:r>
              <a:rPr lang="fr-FR" sz="2000" i="1" dirty="0" smtClean="0">
                <a:latin typeface="+mj-lt"/>
                <a:cs typeface="Arial" panose="020B0604020202020204" pitchFamily="34" charset="0"/>
              </a:rPr>
              <a:t>(le suivi du MIN donnera lieu à une attestation professionnelle)</a:t>
            </a:r>
          </a:p>
          <a:p>
            <a:pPr marL="666750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2000" dirty="0" smtClean="0"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fr-FR" sz="2000" dirty="0" smtClean="0">
                <a:latin typeface="+mj-lt"/>
                <a:cs typeface="Arial" panose="020B0604020202020204" pitchFamily="34" charset="0"/>
              </a:rPr>
              <a:t>Durée : 2 modules maxi par an pour un total max de 50 heures (</a:t>
            </a:r>
            <a:r>
              <a:rPr lang="fr-FR" sz="2000" dirty="0" err="1" smtClean="0">
                <a:latin typeface="+mj-lt"/>
                <a:cs typeface="Arial" panose="020B0604020202020204" pitchFamily="34" charset="0"/>
              </a:rPr>
              <a:t>cf</a:t>
            </a:r>
            <a:r>
              <a:rPr lang="fr-FR" sz="2000" dirty="0" smtClean="0">
                <a:latin typeface="+mj-lt"/>
                <a:cs typeface="Arial" panose="020B0604020202020204" pitchFamily="34" charset="0"/>
              </a:rPr>
              <a:t> employeur).</a:t>
            </a:r>
          </a:p>
          <a:p>
            <a:pPr algn="just">
              <a:spcBef>
                <a:spcPts val="0"/>
              </a:spcBef>
            </a:pPr>
            <a:endParaRPr lang="fr-FR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>
              <a:solidFill>
                <a:srgbClr val="CC0047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9140" y="4057402"/>
            <a:ext cx="4239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67851" y="3970991"/>
            <a:ext cx="818423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Grande difficulté scolaire 1</a:t>
            </a:r>
            <a:endParaRPr lang="fr-FR" sz="1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680038" y="3780403"/>
            <a:ext cx="818423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Grande difficulté scolaire 2</a:t>
            </a:r>
            <a:endParaRPr lang="fr-FR" sz="1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339451" y="3980516"/>
            <a:ext cx="81842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Grande difficulté de compréhension des attentes de l’école</a:t>
            </a:r>
            <a:endParaRPr lang="fr-FR" sz="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007240" y="3980516"/>
            <a:ext cx="929572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000" b="1" dirty="0" smtClean="0"/>
              <a:t>Troubles</a:t>
            </a:r>
          </a:p>
          <a:p>
            <a:r>
              <a:rPr lang="fr-FR" sz="1000" b="1" dirty="0" smtClean="0"/>
              <a:t> psychiques</a:t>
            </a:r>
            <a:endParaRPr lang="fr-FR" sz="1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798256" y="3954886"/>
            <a:ext cx="855045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700" b="1" dirty="0" smtClean="0"/>
              <a:t>Troubles spécifiques langage et apprentissage</a:t>
            </a:r>
            <a:endParaRPr lang="fr-FR" sz="7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520295" y="4006144"/>
            <a:ext cx="83547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 smtClean="0"/>
              <a:t>Troubles des fonctions cognitives</a:t>
            </a:r>
            <a:endParaRPr lang="fr-FR" sz="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455566" y="3942416"/>
            <a:ext cx="807459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Troubles auditifs</a:t>
            </a:r>
          </a:p>
          <a:p>
            <a:pPr algn="ctr"/>
            <a:r>
              <a:rPr lang="fr-FR" sz="1000" b="1" dirty="0" smtClean="0"/>
              <a:t> 1</a:t>
            </a:r>
            <a:endParaRPr lang="fr-FR" sz="10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455566" y="4496414"/>
            <a:ext cx="807459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Troubles auditifs</a:t>
            </a:r>
          </a:p>
          <a:p>
            <a:pPr algn="ctr"/>
            <a:r>
              <a:rPr lang="fr-FR" sz="1000" b="1" dirty="0" smtClean="0"/>
              <a:t> 2</a:t>
            </a:r>
            <a:endParaRPr lang="fr-FR" sz="1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091166" y="3942416"/>
            <a:ext cx="807459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Troubles visuels</a:t>
            </a:r>
          </a:p>
          <a:p>
            <a:pPr algn="ctr"/>
            <a:r>
              <a:rPr lang="fr-FR" sz="1000" b="1" dirty="0" smtClean="0"/>
              <a:t> 1</a:t>
            </a:r>
            <a:endParaRPr lang="fr-FR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901322" y="3929199"/>
            <a:ext cx="807459" cy="61555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dirty="0" smtClean="0"/>
              <a:t>Troubles du spectre autistique</a:t>
            </a:r>
          </a:p>
          <a:p>
            <a:pPr algn="ctr"/>
            <a:r>
              <a:rPr lang="fr-FR" sz="1000" b="1" dirty="0" smtClean="0"/>
              <a:t> 1</a:t>
            </a:r>
            <a:endParaRPr lang="fr-FR" sz="1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093863" y="4496414"/>
            <a:ext cx="807459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Troubles visuels</a:t>
            </a:r>
          </a:p>
          <a:p>
            <a:pPr algn="ctr"/>
            <a:r>
              <a:rPr lang="fr-FR" sz="1000" b="1" dirty="0" smtClean="0"/>
              <a:t> 2</a:t>
            </a:r>
            <a:endParaRPr lang="fr-FR" sz="10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6904101" y="4456913"/>
            <a:ext cx="807459" cy="5847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dirty="0" smtClean="0"/>
              <a:t>Troubles du spectre autistique</a:t>
            </a:r>
          </a:p>
          <a:p>
            <a:pPr algn="ctr"/>
            <a:r>
              <a:rPr lang="fr-FR" sz="800" b="1" dirty="0" smtClean="0"/>
              <a:t> 2</a:t>
            </a:r>
            <a:endParaRPr lang="fr-FR" sz="8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708782" y="4482542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Troubles moteurs</a:t>
            </a:r>
          </a:p>
          <a:p>
            <a:pPr algn="ctr"/>
            <a:r>
              <a:rPr lang="fr-FR" sz="1000" b="1" dirty="0" smtClean="0"/>
              <a:t>2</a:t>
            </a:r>
            <a:endParaRPr lang="fr-FR" sz="10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7708781" y="3929199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Troubles moteurs</a:t>
            </a:r>
          </a:p>
          <a:p>
            <a:pPr algn="ctr"/>
            <a:r>
              <a:rPr lang="fr-FR" sz="1000" b="1" dirty="0" smtClean="0"/>
              <a:t> 1</a:t>
            </a:r>
            <a:endParaRPr lang="fr-FR" sz="10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906083" y="5558767"/>
            <a:ext cx="1199597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Enseigner </a:t>
            </a:r>
          </a:p>
          <a:p>
            <a:pPr algn="ctr"/>
            <a:r>
              <a:rPr lang="fr-FR" sz="1050" b="1" dirty="0" smtClean="0"/>
              <a:t>en </a:t>
            </a:r>
          </a:p>
          <a:p>
            <a:pPr algn="ctr"/>
            <a:r>
              <a:rPr lang="fr-FR" sz="1050" b="1" dirty="0" smtClean="0"/>
              <a:t>milieu </a:t>
            </a:r>
          </a:p>
          <a:p>
            <a:pPr algn="ctr"/>
            <a:r>
              <a:rPr lang="fr-FR" sz="1050" b="1" dirty="0" smtClean="0"/>
              <a:t>carcéral</a:t>
            </a:r>
            <a:endParaRPr lang="fr-FR" sz="105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911289" y="5558767"/>
            <a:ext cx="1199597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Enseigner</a:t>
            </a:r>
          </a:p>
          <a:p>
            <a:pPr algn="ctr"/>
            <a:r>
              <a:rPr lang="fr-FR" sz="1050" b="1" dirty="0" smtClean="0"/>
              <a:t> en </a:t>
            </a:r>
          </a:p>
          <a:p>
            <a:pPr algn="ctr"/>
            <a:r>
              <a:rPr lang="fr-FR" sz="1050" b="1" dirty="0" smtClean="0"/>
              <a:t>SEGPA</a:t>
            </a:r>
          </a:p>
          <a:p>
            <a:pPr algn="ctr"/>
            <a:endParaRPr lang="fr-FR" sz="105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2903305" y="5601199"/>
            <a:ext cx="1280991" cy="6001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Travailler en RASED/DESED</a:t>
            </a:r>
          </a:p>
          <a:p>
            <a:pPr algn="ctr"/>
            <a:r>
              <a:rPr lang="fr-FR" sz="600" b="1" dirty="0" smtClean="0"/>
              <a:t>-aide à dominante pédagogique</a:t>
            </a:r>
          </a:p>
          <a:p>
            <a:pPr algn="ctr"/>
            <a:r>
              <a:rPr lang="fr-FR" sz="600" b="1" dirty="0" smtClean="0"/>
              <a:t>-aide à dominante relationnelle</a:t>
            </a:r>
            <a:endParaRPr lang="fr-FR" sz="6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989906" y="5572860"/>
            <a:ext cx="1199597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Coordonner</a:t>
            </a:r>
          </a:p>
          <a:p>
            <a:pPr algn="ctr"/>
            <a:r>
              <a:rPr lang="fr-FR" sz="1050" b="1" dirty="0" smtClean="0"/>
              <a:t>une </a:t>
            </a:r>
          </a:p>
          <a:p>
            <a:pPr algn="ctr"/>
            <a:r>
              <a:rPr lang="fr-FR" sz="1050" b="1" dirty="0" smtClean="0"/>
              <a:t>ULIS</a:t>
            </a:r>
          </a:p>
          <a:p>
            <a:endParaRPr lang="fr-FR" sz="105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005724" y="5574660"/>
            <a:ext cx="1199597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Enseigner </a:t>
            </a:r>
          </a:p>
          <a:p>
            <a:pPr algn="ctr"/>
            <a:r>
              <a:rPr lang="fr-FR" sz="1050" b="1" dirty="0" smtClean="0"/>
              <a:t>en </a:t>
            </a:r>
          </a:p>
          <a:p>
            <a:pPr algn="ctr"/>
            <a:r>
              <a:rPr lang="fr-FR" sz="1050" b="1" dirty="0" smtClean="0"/>
              <a:t>UE</a:t>
            </a:r>
          </a:p>
          <a:p>
            <a:endParaRPr lang="fr-FR" sz="105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5996256" y="5574660"/>
            <a:ext cx="1290153" cy="5770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050" b="1" dirty="0" smtClean="0"/>
              <a:t>Exercer comme secrétaire de CCEP, CEJH, CSD-ASH</a:t>
            </a:r>
            <a:endParaRPr lang="fr-FR" sz="1050" b="1" dirty="0"/>
          </a:p>
        </p:txBody>
      </p:sp>
      <p:pic>
        <p:nvPicPr>
          <p:cNvPr id="26" name="Image 25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7286409" y="6201362"/>
            <a:ext cx="1687996" cy="4949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249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764704"/>
            <a:ext cx="752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Plan d’animations pédagogiques  2018</a:t>
            </a:r>
            <a:endParaRPr lang="fr-F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2997" y="2420888"/>
            <a:ext cx="744030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– </a:t>
            </a:r>
            <a:r>
              <a:rPr lang="fr-FR" sz="2000" b="1" dirty="0" smtClean="0"/>
              <a:t>en circonscription </a:t>
            </a:r>
            <a:r>
              <a:rPr lang="fr-FR" sz="2000" dirty="0" smtClean="0"/>
              <a:t>: participation à l’AP projet d’école + programmes</a:t>
            </a:r>
          </a:p>
          <a:p>
            <a:endParaRPr lang="fr-FR" sz="2000" dirty="0"/>
          </a:p>
          <a:p>
            <a:r>
              <a:rPr lang="fr-FR" sz="2000" dirty="0" smtClean="0"/>
              <a:t>– </a:t>
            </a:r>
            <a:r>
              <a:rPr lang="fr-FR" sz="2000" b="1" dirty="0" smtClean="0"/>
              <a:t>analyse de pratiques </a:t>
            </a:r>
            <a:r>
              <a:rPr lang="fr-FR" sz="2000" dirty="0" smtClean="0"/>
              <a:t>(supervision, soutien au soutien…)</a:t>
            </a:r>
          </a:p>
          <a:p>
            <a:endParaRPr lang="fr-FR" sz="2000" dirty="0"/>
          </a:p>
          <a:p>
            <a:r>
              <a:rPr lang="fr-FR" sz="2000" dirty="0" smtClean="0"/>
              <a:t>– </a:t>
            </a:r>
            <a:r>
              <a:rPr lang="fr-FR" sz="2000" b="1" dirty="0" smtClean="0"/>
              <a:t>Autoformation :</a:t>
            </a:r>
            <a:r>
              <a:rPr lang="fr-FR" sz="2000" dirty="0" smtClean="0"/>
              <a:t> sur la base d’un catalogue d’actions référencées </a:t>
            </a:r>
            <a:endParaRPr lang="fr-FR" sz="2000" dirty="0"/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6588224" y="6093296"/>
            <a:ext cx="1800200" cy="576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762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Autoformation :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/>
              <a:t>sur la base d’un catalogue d’actions référencées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83568" y="1700808"/>
            <a:ext cx="825905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M@gistère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Comprendre </a:t>
            </a:r>
            <a:r>
              <a:rPr lang="fr-FR" dirty="0"/>
              <a:t>l'élève </a:t>
            </a:r>
            <a:r>
              <a:rPr lang="fr-FR" dirty="0" err="1"/>
              <a:t>dys</a:t>
            </a:r>
            <a:r>
              <a:rPr lang="fr-FR" dirty="0"/>
              <a:t>, l'accompagner, l'inclure - 1er </a:t>
            </a:r>
            <a:r>
              <a:rPr lang="fr-FR" dirty="0" smtClean="0"/>
              <a:t>degré (9h)</a:t>
            </a:r>
          </a:p>
          <a:p>
            <a:pPr marL="285750" indent="-285750">
              <a:buFontTx/>
              <a:buChar char="-"/>
            </a:pPr>
            <a:r>
              <a:rPr lang="fr-FR" dirty="0"/>
              <a:t>Agir sur le climat scolaire dans le premier </a:t>
            </a:r>
            <a:r>
              <a:rPr lang="fr-FR" dirty="0" smtClean="0"/>
              <a:t>degré (6h)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Conférences en ligne </a:t>
            </a:r>
          </a:p>
          <a:p>
            <a:r>
              <a:rPr lang="fr-FR" dirty="0" smtClean="0"/>
              <a:t>« Ce que nous apprennent les recherches en </a:t>
            </a:r>
            <a:r>
              <a:rPr lang="fr-FR" dirty="0" err="1" smtClean="0"/>
              <a:t>neuro-sciences</a:t>
            </a:r>
            <a:r>
              <a:rPr lang="fr-FR" dirty="0" smtClean="0"/>
              <a:t> sur le développement </a:t>
            </a:r>
          </a:p>
          <a:p>
            <a:r>
              <a:rPr lang="fr-FR" dirty="0"/>
              <a:t> </a:t>
            </a:r>
            <a:r>
              <a:rPr lang="fr-FR" dirty="0" smtClean="0"/>
              <a:t>       émotionnel et affectif de l’enfant.» - Catherine Gueguen (1h30)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Actions locales : </a:t>
            </a:r>
            <a:r>
              <a:rPr lang="fr-FR" dirty="0"/>
              <a:t>À l’initiative des </a:t>
            </a:r>
            <a:r>
              <a:rPr lang="fr-FR" dirty="0" smtClean="0"/>
              <a:t>…</a:t>
            </a:r>
            <a:endParaRPr lang="fr-FR" b="1" dirty="0" smtClean="0"/>
          </a:p>
          <a:p>
            <a:r>
              <a:rPr lang="fr-FR" dirty="0" smtClean="0"/>
              <a:t>- associations : Moi je TED, Collectif handicaps, </a:t>
            </a:r>
            <a:r>
              <a:rPr lang="fr-FR" dirty="0" err="1" smtClean="0"/>
              <a:t>Moaicaa</a:t>
            </a:r>
            <a:r>
              <a:rPr lang="fr-FR" dirty="0" smtClean="0"/>
              <a:t> (EIP)…</a:t>
            </a:r>
          </a:p>
          <a:p>
            <a:r>
              <a:rPr lang="fr-FR" dirty="0" smtClean="0"/>
              <a:t>- Provinces :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6588224" y="6093296"/>
            <a:ext cx="1800200" cy="576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12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52325"/>
              </p:ext>
            </p:extLst>
          </p:nvPr>
        </p:nvGraphicFramePr>
        <p:xfrm>
          <a:off x="611560" y="1052736"/>
          <a:ext cx="748883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Acteurs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Déroulement</a:t>
                      </a:r>
                      <a:r>
                        <a:rPr lang="fr-FR" baseline="0" dirty="0" smtClean="0"/>
                        <a:t> de l’accompagnement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Enseignants</a:t>
                      </a:r>
                      <a:r>
                        <a:rPr lang="fr-FR" baseline="0" dirty="0" smtClean="0"/>
                        <a:t> spécialisés et psychologues scolaires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PDF 2018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IEP et Conseillers Pédagogiques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PDF 2018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Directeurs d’écoles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56747"/>
              </p:ext>
            </p:extLst>
          </p:nvPr>
        </p:nvGraphicFramePr>
        <p:xfrm>
          <a:off x="611560" y="2924944"/>
          <a:ext cx="748883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154816">
                <a:tc>
                  <a:txBody>
                    <a:bodyPr/>
                    <a:lstStyle/>
                    <a:p>
                      <a:r>
                        <a:rPr lang="fr-FR" dirty="0" smtClean="0"/>
                        <a:t>Acteurs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Déroulement de l’accompagnement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Provinces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enseignants</a:t>
                      </a:r>
                      <a:r>
                        <a:rPr lang="fr-FR" baseline="0" dirty="0" smtClean="0"/>
                        <a:t> non spécialisés sur poste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 ressources partagées puis accompagnement direct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enseignants des classes ordinaires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Par ressources partagées puis accompagnement direct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familles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Par</a:t>
                      </a:r>
                      <a:r>
                        <a:rPr lang="fr-FR" baseline="0" dirty="0" smtClean="0"/>
                        <a:t> les Enseignants spécialisés puis accompagnement direct (documents)</a:t>
                      </a:r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partenaires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411760" y="328882"/>
            <a:ext cx="4713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/>
              <a:t>Au-delà </a:t>
            </a:r>
            <a:r>
              <a:rPr lang="fr-FR" sz="2400" b="1" dirty="0"/>
              <a:t>des enseignants spécialisés</a:t>
            </a:r>
          </a:p>
        </p:txBody>
      </p:sp>
    </p:spTree>
    <p:extLst>
      <p:ext uri="{BB962C8B-B14F-4D97-AF65-F5344CB8AC3E}">
        <p14:creationId xmlns:p14="http://schemas.microsoft.com/office/powerpoint/2010/main" val="11628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474</Words>
  <Application>Microsoft Office PowerPoint</Application>
  <PresentationFormat>Affichage à l'écran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Thème Office</vt:lpstr>
      <vt:lpstr>page de presentation et de partie</vt:lpstr>
      <vt:lpstr>pages de contenus</vt:lpstr>
      <vt:lpstr>page de sous-partie</vt:lpstr>
      <vt:lpstr>Vers l’école inclusive  Dans la continuité,  quels changements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l’école inclusive</dc:title>
  <dc:creator>Emmanuelle PRELOIS</dc:creator>
  <cp:lastModifiedBy>Emmanuelle PRELOIS</cp:lastModifiedBy>
  <cp:revision>68</cp:revision>
  <dcterms:created xsi:type="dcterms:W3CDTF">2017-11-20T04:10:04Z</dcterms:created>
  <dcterms:modified xsi:type="dcterms:W3CDTF">2018-03-14T01:49:15Z</dcterms:modified>
</cp:coreProperties>
</file>