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3" r:id="rId3"/>
    <p:sldMasterId id="2147483667" r:id="rId4"/>
  </p:sldMasterIdLst>
  <p:notesMasterIdLst>
    <p:notesMasterId r:id="rId21"/>
  </p:notesMasterIdLst>
  <p:sldIdLst>
    <p:sldId id="256" r:id="rId5"/>
    <p:sldId id="311" r:id="rId6"/>
    <p:sldId id="281" r:id="rId7"/>
    <p:sldId id="318" r:id="rId8"/>
    <p:sldId id="337" r:id="rId9"/>
    <p:sldId id="344" r:id="rId10"/>
    <p:sldId id="347" r:id="rId11"/>
    <p:sldId id="348" r:id="rId12"/>
    <p:sldId id="349" r:id="rId13"/>
    <p:sldId id="345" r:id="rId14"/>
    <p:sldId id="351" r:id="rId15"/>
    <p:sldId id="350" r:id="rId16"/>
    <p:sldId id="346" r:id="rId17"/>
    <p:sldId id="352" r:id="rId18"/>
    <p:sldId id="353" r:id="rId19"/>
    <p:sldId id="35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63" autoAdjust="0"/>
  </p:normalViewPr>
  <p:slideViewPr>
    <p:cSldViewPr>
      <p:cViewPr varScale="1">
        <p:scale>
          <a:sx n="108" d="100"/>
          <a:sy n="108" d="100"/>
        </p:scale>
        <p:origin x="-169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0B9FB-53A7-4D64-BA5D-DC7837FCB188}" type="datetimeFigureOut">
              <a:rPr lang="fr-FR" smtClean="0"/>
              <a:t>06/02/2018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810B7-3383-42F2-BC4B-9BB11A9C7312}" type="slidenum">
              <a:rPr lang="fr-FR" smtClean="0"/>
              <a:t>‹N°›</a:t>
            </a:fld>
            <a:endParaRPr lang="fr-FR"/>
          </a:p>
        </p:txBody>
      </p:sp>
    </p:spTree>
    <p:extLst>
      <p:ext uri="{BB962C8B-B14F-4D97-AF65-F5344CB8AC3E}">
        <p14:creationId xmlns:p14="http://schemas.microsoft.com/office/powerpoint/2010/main" val="2619088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CC7FC80-405E-4510-B2EE-48951C1FBE33}"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3806940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C7FC80-405E-4510-B2EE-48951C1FBE33}"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205675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C7FC80-405E-4510-B2EE-48951C1FBE33}"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1306844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10" y="976321"/>
            <a:ext cx="7894637" cy="2433895"/>
          </a:xfr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090608" y="3472208"/>
            <a:ext cx="7596191" cy="1752600"/>
          </a:xfrm>
        </p:spPr>
        <p:txBody>
          <a:bodyPr/>
          <a:lstStyle>
            <a:lvl1pPr marL="0" indent="0" algn="l">
              <a:buNone/>
              <a:defRPr>
                <a:solidFill>
                  <a:srgbClr val="DA0D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pPr/>
              <a:t>‹N°›</a:t>
            </a:fld>
            <a:endParaRPr lang="fr-FR"/>
          </a:p>
        </p:txBody>
      </p:sp>
    </p:spTree>
    <p:extLst>
      <p:ext uri="{BB962C8B-B14F-4D97-AF65-F5344CB8AC3E}">
        <p14:creationId xmlns:p14="http://schemas.microsoft.com/office/powerpoint/2010/main" val="3421141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7" cy="2108160"/>
          </a:xfrm>
        </p:spPr>
        <p:txBody>
          <a:bodyPr anchor="t" anchorCtr="0">
            <a:normAutofit/>
          </a:bodyPr>
          <a:lstStyle>
            <a:lvl1pPr>
              <a:defRPr sz="1500" baseline="0"/>
            </a:lvl1pPr>
          </a:lstStyle>
          <a:p>
            <a:r>
              <a:rPr lang="fr-FR" dirty="0" smtClean="0"/>
              <a:t>Contacts :</a:t>
            </a:r>
            <a:endParaRPr lang="fr-FR" dirty="0"/>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1516291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DA0D57"/>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DA0D57"/>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638417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DA0D57"/>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DA0D57"/>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pPr/>
              <a:t>‹N°›</a:t>
            </a:fld>
            <a:endParaRPr lang="fr-FR"/>
          </a:p>
        </p:txBody>
      </p:sp>
    </p:spTree>
    <p:extLst>
      <p:ext uri="{BB962C8B-B14F-4D97-AF65-F5344CB8AC3E}">
        <p14:creationId xmlns:p14="http://schemas.microsoft.com/office/powerpoint/2010/main" val="1634501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4"/>
          <p:cNvSpPr>
            <a:spLocks noGrp="1"/>
          </p:cNvSpPr>
          <p:nvPr>
            <p:ph type="sldNum" sz="quarter" idx="12"/>
          </p:nvPr>
        </p:nvSpPr>
        <p:spPr>
          <a:xfrm>
            <a:off x="8249853" y="6390911"/>
            <a:ext cx="351529" cy="365125"/>
          </a:xfrm>
        </p:spPr>
        <p:txBody>
          <a:bodyPr/>
          <a:lstStyle/>
          <a:p>
            <a:fld id="{C6B7B3CB-E3BA-F74C-AB76-86EFC5843CD6}" type="slidenum">
              <a:rPr lang="fr-FR" smtClean="0"/>
              <a:pPr/>
              <a:t>‹N°›</a:t>
            </a:fld>
            <a:endParaRPr lang="fr-FR" dirty="0"/>
          </a:p>
        </p:txBody>
      </p:sp>
      <p:sp>
        <p:nvSpPr>
          <p:cNvPr id="8" name="Espace réservé du texte 7"/>
          <p:cNvSpPr>
            <a:spLocks noGrp="1"/>
          </p:cNvSpPr>
          <p:nvPr>
            <p:ph type="body" sz="quarter" idx="13"/>
          </p:nvPr>
        </p:nvSpPr>
        <p:spPr>
          <a:xfrm>
            <a:off x="1095375" y="4121151"/>
            <a:ext cx="7505700" cy="181451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smtClean="0"/>
              <a:t>Cliquez pour modifier les styles du texte du masque</a:t>
            </a:r>
            <a:endParaRPr lang="fr-FR" dirty="0"/>
          </a:p>
        </p:txBody>
      </p:sp>
      <p:sp>
        <p:nvSpPr>
          <p:cNvPr id="10" name="Espace réservé du texte 9"/>
          <p:cNvSpPr>
            <a:spLocks noGrp="1"/>
          </p:cNvSpPr>
          <p:nvPr>
            <p:ph type="body" sz="quarter" idx="14"/>
          </p:nvPr>
        </p:nvSpPr>
        <p:spPr>
          <a:xfrm>
            <a:off x="1095375" y="2705101"/>
            <a:ext cx="7505700" cy="1156980"/>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smtClean="0"/>
              <a:t>Cliquez pour modifier les styles du texte du masque</a:t>
            </a:r>
            <a:endParaRPr lang="fr-FR" dirty="0"/>
          </a:p>
        </p:txBody>
      </p:sp>
    </p:spTree>
    <p:extLst>
      <p:ext uri="{BB962C8B-B14F-4D97-AF65-F5344CB8AC3E}">
        <p14:creationId xmlns:p14="http://schemas.microsoft.com/office/powerpoint/2010/main" val="1808404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4"/>
          <p:cNvSpPr>
            <a:spLocks noGrp="1"/>
          </p:cNvSpPr>
          <p:nvPr>
            <p:ph type="sldNum" sz="quarter" idx="12"/>
          </p:nvPr>
        </p:nvSpPr>
        <p:spPr>
          <a:xfrm>
            <a:off x="8249853" y="6390911"/>
            <a:ext cx="351529" cy="365125"/>
          </a:xfrm>
        </p:spPr>
        <p:txBody>
          <a:bodyPr/>
          <a:lstStyle/>
          <a:p>
            <a:fld id="{C6B7B3CB-E3BA-F74C-AB76-86EFC5843CD6}" type="slidenum">
              <a:rPr lang="fr-FR" smtClean="0"/>
              <a:pPr/>
              <a:t>‹N°›</a:t>
            </a:fld>
            <a:endParaRPr lang="fr-FR" dirty="0"/>
          </a:p>
        </p:txBody>
      </p:sp>
      <p:sp>
        <p:nvSpPr>
          <p:cNvPr id="8" name="Espace réservé du texte 7"/>
          <p:cNvSpPr>
            <a:spLocks noGrp="1"/>
          </p:cNvSpPr>
          <p:nvPr>
            <p:ph type="body" sz="quarter" idx="13"/>
          </p:nvPr>
        </p:nvSpPr>
        <p:spPr>
          <a:xfrm>
            <a:off x="1095375" y="4121151"/>
            <a:ext cx="7505700" cy="181451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smtClean="0"/>
              <a:t>Cliquez pour modifier les styles du texte du masque</a:t>
            </a:r>
            <a:endParaRPr lang="fr-FR" dirty="0"/>
          </a:p>
        </p:txBody>
      </p:sp>
      <p:sp>
        <p:nvSpPr>
          <p:cNvPr id="10" name="Espace réservé du texte 9"/>
          <p:cNvSpPr>
            <a:spLocks noGrp="1"/>
          </p:cNvSpPr>
          <p:nvPr>
            <p:ph type="body" sz="quarter" idx="14"/>
          </p:nvPr>
        </p:nvSpPr>
        <p:spPr>
          <a:xfrm>
            <a:off x="1095375" y="2705101"/>
            <a:ext cx="7505700" cy="1156980"/>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smtClean="0"/>
              <a:t>Cliquez pour modifier les styles du texte du masque</a:t>
            </a:r>
            <a:endParaRPr lang="fr-FR" dirty="0"/>
          </a:p>
        </p:txBody>
      </p:sp>
    </p:spTree>
    <p:extLst>
      <p:ext uri="{BB962C8B-B14F-4D97-AF65-F5344CB8AC3E}">
        <p14:creationId xmlns:p14="http://schemas.microsoft.com/office/powerpoint/2010/main" val="412845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C7FC80-405E-4510-B2EE-48951C1FBE33}"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332218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CC7FC80-405E-4510-B2EE-48951C1FBE33}"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1760156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CC7FC80-405E-4510-B2EE-48951C1FBE33}" type="datetimeFigureOut">
              <a:rPr lang="fr-FR" smtClean="0"/>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919368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CC7FC80-405E-4510-B2EE-48951C1FBE33}" type="datetimeFigureOut">
              <a:rPr lang="fr-FR" smtClean="0"/>
              <a:t>06/02/2018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1650244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CC7FC80-405E-4510-B2EE-48951C1FBE33}" type="datetimeFigureOut">
              <a:rPr lang="fr-FR" smtClean="0"/>
              <a:t>06/02/2018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286871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C7FC80-405E-4510-B2EE-48951C1FBE33}" type="datetimeFigureOut">
              <a:rPr lang="fr-FR" smtClean="0"/>
              <a:t>06/02/2018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133180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CC7FC80-405E-4510-B2EE-48951C1FBE33}" type="datetimeFigureOut">
              <a:rPr lang="fr-FR" smtClean="0"/>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265435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CC7FC80-405E-4510-B2EE-48951C1FBE33}" type="datetimeFigureOut">
              <a:rPr lang="fr-FR" smtClean="0"/>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5D6E6C-2EF1-4436-BF5E-0DFDA615CCF9}" type="slidenum">
              <a:rPr lang="fr-FR" smtClean="0"/>
              <a:t>‹N°›</a:t>
            </a:fld>
            <a:endParaRPr lang="fr-FR"/>
          </a:p>
        </p:txBody>
      </p:sp>
    </p:spTree>
    <p:extLst>
      <p:ext uri="{BB962C8B-B14F-4D97-AF65-F5344CB8AC3E}">
        <p14:creationId xmlns:p14="http://schemas.microsoft.com/office/powerpoint/2010/main" val="1106388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1.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7FC80-405E-4510-B2EE-48951C1FBE33}" type="datetimeFigureOut">
              <a:rPr lang="fr-FR" smtClean="0"/>
              <a:t>06/02/2018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D6E6C-2EF1-4436-BF5E-0DFDA615CCF9}" type="slidenum">
              <a:rPr lang="fr-FR" smtClean="0"/>
              <a:t>‹N°›</a:t>
            </a:fld>
            <a:endParaRPr lang="fr-FR"/>
          </a:p>
        </p:txBody>
      </p:sp>
    </p:spTree>
    <p:extLst>
      <p:ext uri="{BB962C8B-B14F-4D97-AF65-F5344CB8AC3E}">
        <p14:creationId xmlns:p14="http://schemas.microsoft.com/office/powerpoint/2010/main" val="4259996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6" y="915840"/>
            <a:ext cx="7982797" cy="2548962"/>
          </a:xfrm>
          <a:prstGeom prst="rect">
            <a:avLst/>
          </a:prstGeom>
        </p:spPr>
        <p:txBody>
          <a:bodyPr vert="horz" lIns="91440" tIns="45720" rIns="91440" bIns="45720" rtlCol="0" anchor="ctr">
            <a:noAutofit/>
          </a:bodyPr>
          <a:lstStyle/>
          <a:p>
            <a:r>
              <a:rPr lang="fr-FR" dirty="0" smtClean="0"/>
              <a:t>CLIQUEZ ET MODIFIEZ </a:t>
            </a:r>
            <a:br>
              <a:rPr lang="fr-FR" dirty="0" smtClean="0"/>
            </a:br>
            <a:r>
              <a:rPr lang="fr-FR" dirty="0" smtClean="0"/>
              <a:t>LE TITRE</a:t>
            </a:r>
            <a:endParaRPr lang="fr-FR" dirty="0"/>
          </a:p>
        </p:txBody>
      </p:sp>
      <p:sp>
        <p:nvSpPr>
          <p:cNvPr id="3" name="Espace réservé du texte 2"/>
          <p:cNvSpPr>
            <a:spLocks noGrp="1"/>
          </p:cNvSpPr>
          <p:nvPr>
            <p:ph type="body" idx="1"/>
          </p:nvPr>
        </p:nvSpPr>
        <p:spPr>
          <a:xfrm>
            <a:off x="1097488" y="3464804"/>
            <a:ext cx="7589313" cy="1249263"/>
          </a:xfrm>
          <a:prstGeom prst="rect">
            <a:avLst/>
          </a:prstGeom>
        </p:spPr>
        <p:txBody>
          <a:bodyPr vert="horz" lIns="91440" tIns="45720" rIns="91440" bIns="45720" rtlCol="0">
            <a:normAutofit/>
          </a:bodyPr>
          <a:lstStyle/>
          <a:p>
            <a:pPr lvl="0"/>
            <a:r>
              <a:rPr lang="fr-FR" dirty="0" smtClean="0"/>
              <a:t>Cliquez pour modifier les styles du texte du masque</a:t>
            </a:r>
          </a:p>
        </p:txBody>
      </p:sp>
      <p:sp>
        <p:nvSpPr>
          <p:cNvPr id="6" name="Espace réservé du numéro de diapositive 5"/>
          <p:cNvSpPr>
            <a:spLocks noGrp="1"/>
          </p:cNvSpPr>
          <p:nvPr>
            <p:ph type="sldNum" sz="quarter" idx="4"/>
          </p:nvPr>
        </p:nvSpPr>
        <p:spPr>
          <a:xfrm>
            <a:off x="8197502" y="6390911"/>
            <a:ext cx="403879" cy="365125"/>
          </a:xfrm>
          <a:prstGeom prst="rect">
            <a:avLst/>
          </a:prstGeom>
        </p:spPr>
        <p:txBody>
          <a:bodyPr vert="horz" lIns="91440" tIns="45720" rIns="91440" bIns="45720" rtlCol="0" anchor="ctr"/>
          <a:lstStyle>
            <a:lvl1pPr algn="r">
              <a:defRPr sz="1000" b="1">
                <a:solidFill>
                  <a:srgbClr val="404040"/>
                </a:solidFill>
              </a:defRPr>
            </a:lvl1pPr>
          </a:lstStyle>
          <a:p>
            <a:pPr defTabSz="457200"/>
            <a:fld id="{1FC8907D-B208-DC44-82F5-2940ECA1C9FA}" type="slidenum">
              <a:rPr lang="fr-FR" smtClean="0"/>
              <a:pPr defTabSz="457200"/>
              <a:t>‹N°›</a:t>
            </a:fld>
            <a:endParaRPr lang="fr-FR" dirty="0"/>
          </a:p>
        </p:txBody>
      </p:sp>
      <p:pic>
        <p:nvPicPr>
          <p:cNvPr id="8" name="Image 11" descr="2014_MENESRlogo_horizontal.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60105" y="6180054"/>
            <a:ext cx="1656184" cy="4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Connecteur droit 10"/>
          <p:cNvCxnSpPr/>
          <p:nvPr userDrawn="1"/>
        </p:nvCxnSpPr>
        <p:spPr>
          <a:xfrm>
            <a:off x="698885" y="5516417"/>
            <a:ext cx="6290733" cy="0"/>
          </a:xfrm>
          <a:prstGeom prst="line">
            <a:avLst/>
          </a:prstGeom>
          <a:ln w="57150" cap="rnd" cmpd="sng">
            <a:solidFill>
              <a:srgbClr val="DA0D57"/>
            </a:solidFill>
            <a:roun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userDrawn="1"/>
        </p:nvCxnSpPr>
        <p:spPr>
          <a:xfrm flipV="1">
            <a:off x="6995214" y="4489081"/>
            <a:ext cx="1519767" cy="1024465"/>
          </a:xfrm>
          <a:prstGeom prst="line">
            <a:avLst/>
          </a:prstGeom>
          <a:ln w="57150" cap="rnd" cmpd="sng">
            <a:solidFill>
              <a:srgbClr val="DA0D57"/>
            </a:solidFill>
            <a:round/>
          </a:ln>
          <a:effectLst/>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userDrawn="1"/>
        </p:nvCxnSpPr>
        <p:spPr>
          <a:xfrm flipH="1" flipV="1">
            <a:off x="698886" y="1"/>
            <a:ext cx="295" cy="5507953"/>
          </a:xfrm>
          <a:prstGeom prst="line">
            <a:avLst/>
          </a:prstGeom>
          <a:ln w="57150" cap="rnd" cmpd="sng">
            <a:solidFill>
              <a:srgbClr val="DA0D57"/>
            </a:solidFill>
            <a:roun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2551901" y="6218081"/>
            <a:ext cx="4294317" cy="425758"/>
          </a:xfrm>
          <a:prstGeom prst="rect">
            <a:avLst/>
          </a:prstGeom>
        </p:spPr>
        <p:txBody>
          <a:bodyPr wrap="none">
            <a:spAutoFit/>
          </a:bodyPr>
          <a:lstStyle/>
          <a:p>
            <a:pPr defTabSz="457200">
              <a:lnSpc>
                <a:spcPts val="1320"/>
              </a:lnSpc>
            </a:pPr>
            <a:r>
              <a:rPr lang="fr-FR" sz="1400" b="1" dirty="0" smtClean="0">
                <a:solidFill>
                  <a:prstClr val="black">
                    <a:lumMod val="75000"/>
                    <a:lumOff val="25000"/>
                  </a:prstClr>
                </a:solidFill>
              </a:rPr>
              <a:t>DGESCO A1-3</a:t>
            </a:r>
          </a:p>
          <a:p>
            <a:pPr defTabSz="457200">
              <a:lnSpc>
                <a:spcPts val="1320"/>
              </a:lnSpc>
            </a:pPr>
            <a:r>
              <a:rPr lang="fr-FR" sz="1400" b="1" dirty="0" smtClean="0">
                <a:solidFill>
                  <a:prstClr val="black">
                    <a:lumMod val="75000"/>
                    <a:lumOff val="25000"/>
                  </a:prstClr>
                </a:solidFill>
              </a:rPr>
              <a:t>Accompagner les élèves à besoins éducatifs particuliers</a:t>
            </a:r>
          </a:p>
        </p:txBody>
      </p:sp>
    </p:spTree>
    <p:extLst>
      <p:ext uri="{BB962C8B-B14F-4D97-AF65-F5344CB8AC3E}">
        <p14:creationId xmlns:p14="http://schemas.microsoft.com/office/powerpoint/2010/main" val="2740055072"/>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DA0D57"/>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1"/>
            <a:ext cx="7881400" cy="1286937"/>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805400" y="1476023"/>
            <a:ext cx="7881400" cy="4525963"/>
          </a:xfrm>
          <a:prstGeom prst="rect">
            <a:avLst/>
          </a:prstGeom>
        </p:spPr>
        <p:txBody>
          <a:bodyPr vert="horz" lIns="91440" tIns="45720" rIns="91440" bIns="45720" rtlCol="0">
            <a:normAutofit/>
          </a:body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8149944" y="6390911"/>
            <a:ext cx="450457" cy="365125"/>
          </a:xfrm>
          <a:prstGeom prst="rect">
            <a:avLst/>
          </a:prstGeom>
        </p:spPr>
        <p:txBody>
          <a:bodyPr vert="horz" lIns="91440" tIns="45720" rIns="91440" bIns="45720" rtlCol="0" anchor="ctr"/>
          <a:lstStyle>
            <a:lvl1pPr algn="r">
              <a:defRPr sz="1000" b="1">
                <a:solidFill>
                  <a:srgbClr val="404040"/>
                </a:solidFill>
              </a:defRPr>
            </a:lvl1pPr>
          </a:lstStyle>
          <a:p>
            <a:pPr defTabSz="457200"/>
            <a:fld id="{A786685B-2977-D546-9E3D-3CA676A47F0C}" type="slidenum">
              <a:rPr lang="fr-FR" smtClean="0"/>
              <a:pPr defTabSz="457200"/>
              <a:t>‹N°›</a:t>
            </a:fld>
            <a:endParaRPr lang="fr-FR" dirty="0"/>
          </a:p>
        </p:txBody>
      </p:sp>
      <p:pic>
        <p:nvPicPr>
          <p:cNvPr id="9" name="Image 11" descr="2014_MENESRlogo_horizontal.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60105" y="6180054"/>
            <a:ext cx="1656184" cy="4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Connecteur droit 10"/>
          <p:cNvCxnSpPr/>
          <p:nvPr userDrawn="1"/>
        </p:nvCxnSpPr>
        <p:spPr>
          <a:xfrm>
            <a:off x="698886" y="1295400"/>
            <a:ext cx="7173849" cy="0"/>
          </a:xfrm>
          <a:prstGeom prst="line">
            <a:avLst/>
          </a:prstGeom>
          <a:ln w="57150" cap="rnd" cmpd="sng">
            <a:solidFill>
              <a:srgbClr val="DA0D57"/>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V="1">
            <a:off x="7872734" y="872641"/>
            <a:ext cx="642247" cy="419889"/>
          </a:xfrm>
          <a:prstGeom prst="line">
            <a:avLst/>
          </a:prstGeom>
          <a:ln w="57150" cap="rnd" cmpd="sng">
            <a:solidFill>
              <a:srgbClr val="DA0D57"/>
            </a:solidFill>
            <a:roun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userDrawn="1"/>
        </p:nvCxnSpPr>
        <p:spPr>
          <a:xfrm flipH="1" flipV="1">
            <a:off x="699181" y="1"/>
            <a:ext cx="1" cy="1286937"/>
          </a:xfrm>
          <a:prstGeom prst="line">
            <a:avLst/>
          </a:prstGeom>
          <a:ln w="57150" cap="rnd" cmpd="sng">
            <a:solidFill>
              <a:srgbClr val="DA0D57"/>
            </a:solidFill>
            <a:round/>
          </a:ln>
          <a:effectLst/>
        </p:spPr>
        <p:style>
          <a:lnRef idx="2">
            <a:schemeClr val="accent1"/>
          </a:lnRef>
          <a:fillRef idx="0">
            <a:schemeClr val="accent1"/>
          </a:fillRef>
          <a:effectRef idx="1">
            <a:schemeClr val="accent1"/>
          </a:effectRef>
          <a:fontRef idx="minor">
            <a:schemeClr val="tx1"/>
          </a:fontRef>
        </p:style>
      </p:cxnSp>
      <p:sp>
        <p:nvSpPr>
          <p:cNvPr id="14" name="Espace réservé du pied de page 4"/>
          <p:cNvSpPr txBox="1">
            <a:spLocks/>
          </p:cNvSpPr>
          <p:nvPr userDrawn="1"/>
        </p:nvSpPr>
        <p:spPr>
          <a:xfrm>
            <a:off x="2369032" y="6146186"/>
            <a:ext cx="4620587"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smtClean="0">
              <a:solidFill>
                <a:srgbClr val="1B8ED9"/>
              </a:solidFill>
            </a:endParaRPr>
          </a:p>
          <a:p>
            <a:endParaRPr lang="fr-FR" dirty="0">
              <a:solidFill>
                <a:prstClr val="black">
                  <a:tint val="75000"/>
                </a:prstClr>
              </a:solidFill>
            </a:endParaRPr>
          </a:p>
        </p:txBody>
      </p:sp>
      <p:sp>
        <p:nvSpPr>
          <p:cNvPr id="16" name="Rectangle 15"/>
          <p:cNvSpPr/>
          <p:nvPr userDrawn="1"/>
        </p:nvSpPr>
        <p:spPr>
          <a:xfrm>
            <a:off x="2551902" y="6180053"/>
            <a:ext cx="4294317" cy="425758"/>
          </a:xfrm>
          <a:prstGeom prst="rect">
            <a:avLst/>
          </a:prstGeom>
        </p:spPr>
        <p:txBody>
          <a:bodyPr wrap="none">
            <a:spAutoFit/>
          </a:bodyPr>
          <a:lstStyle/>
          <a:p>
            <a:pPr defTabSz="457200">
              <a:lnSpc>
                <a:spcPts val="1320"/>
              </a:lnSpc>
            </a:pPr>
            <a:r>
              <a:rPr lang="fr-FR" sz="1400" b="1" dirty="0" smtClean="0">
                <a:solidFill>
                  <a:prstClr val="black">
                    <a:lumMod val="75000"/>
                    <a:lumOff val="25000"/>
                  </a:prstClr>
                </a:solidFill>
              </a:rPr>
              <a:t>DGESCO A1-3</a:t>
            </a:r>
          </a:p>
          <a:p>
            <a:pPr defTabSz="457200">
              <a:lnSpc>
                <a:spcPts val="1320"/>
              </a:lnSpc>
            </a:pPr>
            <a:r>
              <a:rPr lang="fr-FR" sz="1400" b="1" dirty="0" smtClean="0">
                <a:solidFill>
                  <a:prstClr val="black">
                    <a:lumMod val="75000"/>
                    <a:lumOff val="25000"/>
                  </a:prstClr>
                </a:solidFill>
              </a:rPr>
              <a:t>Accompagner les élèves à besoins éducatifs particuliers</a:t>
            </a:r>
          </a:p>
        </p:txBody>
      </p:sp>
    </p:spTree>
    <p:extLst>
      <p:ext uri="{BB962C8B-B14F-4D97-AF65-F5344CB8AC3E}">
        <p14:creationId xmlns:p14="http://schemas.microsoft.com/office/powerpoint/2010/main" val="412534064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DA0D57"/>
          </a:solidFill>
          <a:latin typeface="+mn-lt"/>
          <a:ea typeface="+mn-ea"/>
          <a:cs typeface="+mn-cs"/>
        </a:defRPr>
      </a:lvl1pPr>
      <a:lvl2pPr marL="627063" indent="-169863" algn="l" defTabSz="457200" rtl="0" eaLnBrk="1" latinLnBrk="0" hangingPunct="1">
        <a:spcBef>
          <a:spcPct val="20000"/>
        </a:spcBef>
        <a:buClr>
          <a:srgbClr val="DA0D57"/>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DA0D57"/>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5183" y="697998"/>
            <a:ext cx="7781697" cy="2006323"/>
          </a:xfrm>
          <a:prstGeom prst="rect">
            <a:avLst/>
          </a:prstGeom>
        </p:spPr>
        <p:txBody>
          <a:bodyPr vert="horz" lIns="91440" tIns="45720" rIns="91440" bIns="45720" rtlCol="0" anchor="ctr">
            <a:normAutofit/>
          </a:bodyPr>
          <a:lstStyle/>
          <a:p>
            <a:endParaRPr lang="fr-FR" dirty="0"/>
          </a:p>
        </p:txBody>
      </p:sp>
      <p:sp>
        <p:nvSpPr>
          <p:cNvPr id="3" name="Espace réservé du texte 2"/>
          <p:cNvSpPr>
            <a:spLocks noGrp="1"/>
          </p:cNvSpPr>
          <p:nvPr>
            <p:ph type="body" idx="1"/>
          </p:nvPr>
        </p:nvSpPr>
        <p:spPr>
          <a:xfrm>
            <a:off x="819683" y="4192879"/>
            <a:ext cx="7781697" cy="1180729"/>
          </a:xfrm>
          <a:prstGeom prst="rect">
            <a:avLst/>
          </a:prstGeom>
        </p:spPr>
        <p:txBody>
          <a:bodyPr vert="horz" lIns="91440" tIns="45720" rIns="91440" bIns="45720" rtlCol="0">
            <a:normAutofit/>
          </a:bodyPr>
          <a:lstStyle/>
          <a:p>
            <a:pPr lvl="0"/>
            <a:endParaRPr lang="fr-FR" dirty="0" smtClean="0"/>
          </a:p>
        </p:txBody>
      </p:sp>
      <p:sp>
        <p:nvSpPr>
          <p:cNvPr id="6" name="Espace réservé du numéro de diapositive 5"/>
          <p:cNvSpPr>
            <a:spLocks noGrp="1"/>
          </p:cNvSpPr>
          <p:nvPr>
            <p:ph type="sldNum" sz="quarter" idx="4"/>
          </p:nvPr>
        </p:nvSpPr>
        <p:spPr>
          <a:xfrm>
            <a:off x="8249853" y="6390911"/>
            <a:ext cx="351529" cy="365125"/>
          </a:xfrm>
          <a:prstGeom prst="rect">
            <a:avLst/>
          </a:prstGeom>
        </p:spPr>
        <p:txBody>
          <a:bodyPr vert="horz" lIns="91440" tIns="45720" rIns="91440" bIns="45720" rtlCol="0" anchor="ctr"/>
          <a:lstStyle>
            <a:lvl1pPr algn="r">
              <a:defRPr sz="1000" b="1">
                <a:solidFill>
                  <a:srgbClr val="000000"/>
                </a:solidFill>
              </a:defRPr>
            </a:lvl1pPr>
          </a:lstStyle>
          <a:p>
            <a:pPr defTabSz="457200"/>
            <a:fld id="{C6B7B3CB-E3BA-F74C-AB76-86EFC5843CD6}" type="slidenum">
              <a:rPr lang="fr-FR" smtClean="0"/>
              <a:pPr defTabSz="457200"/>
              <a:t>‹N°›</a:t>
            </a:fld>
            <a:endParaRPr lang="fr-FR" dirty="0"/>
          </a:p>
        </p:txBody>
      </p:sp>
      <p:pic>
        <p:nvPicPr>
          <p:cNvPr id="9" name="Image 11" descr="2014_MENESRlogo_horizontal.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0105" y="6180054"/>
            <a:ext cx="1656184" cy="4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12"/>
          <p:cNvCxnSpPr/>
          <p:nvPr userDrawn="1"/>
        </p:nvCxnSpPr>
        <p:spPr>
          <a:xfrm>
            <a:off x="698885" y="3893512"/>
            <a:ext cx="6290733" cy="0"/>
          </a:xfrm>
          <a:prstGeom prst="line">
            <a:avLst/>
          </a:prstGeom>
          <a:ln w="57150" cap="rnd" cmpd="sng">
            <a:solidFill>
              <a:srgbClr val="DA0D57"/>
            </a:solidFill>
            <a:round/>
          </a:ln>
          <a:effectLst/>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userDrawn="1"/>
        </p:nvCxnSpPr>
        <p:spPr>
          <a:xfrm flipV="1">
            <a:off x="6995214" y="2866176"/>
            <a:ext cx="1519767" cy="1024465"/>
          </a:xfrm>
          <a:prstGeom prst="line">
            <a:avLst/>
          </a:prstGeom>
          <a:ln w="57150" cap="rnd" cmpd="sng">
            <a:solidFill>
              <a:srgbClr val="DA0D57"/>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H="1" flipV="1">
            <a:off x="699181" y="1"/>
            <a:ext cx="1" cy="3885049"/>
          </a:xfrm>
          <a:prstGeom prst="line">
            <a:avLst/>
          </a:prstGeom>
          <a:ln w="57150" cap="rnd" cmpd="sng">
            <a:solidFill>
              <a:srgbClr val="DA0D57"/>
            </a:solidFill>
            <a:round/>
          </a:ln>
          <a:effectLst/>
        </p:spPr>
        <p:style>
          <a:lnRef idx="2">
            <a:schemeClr val="accent1"/>
          </a:lnRef>
          <a:fillRef idx="0">
            <a:schemeClr val="accent1"/>
          </a:fillRef>
          <a:effectRef idx="1">
            <a:schemeClr val="accent1"/>
          </a:effectRef>
          <a:fontRef idx="minor">
            <a:schemeClr val="tx1"/>
          </a:fontRef>
        </p:style>
      </p:cxnSp>
      <p:sp>
        <p:nvSpPr>
          <p:cNvPr id="4" name="Rectangle 3"/>
          <p:cNvSpPr/>
          <p:nvPr userDrawn="1"/>
        </p:nvSpPr>
        <p:spPr>
          <a:xfrm>
            <a:off x="2785818" y="6106093"/>
            <a:ext cx="4294317" cy="425758"/>
          </a:xfrm>
          <a:prstGeom prst="rect">
            <a:avLst/>
          </a:prstGeom>
        </p:spPr>
        <p:txBody>
          <a:bodyPr wrap="none">
            <a:spAutoFit/>
          </a:bodyPr>
          <a:lstStyle/>
          <a:p>
            <a:pPr defTabSz="457200">
              <a:lnSpc>
                <a:spcPts val="1320"/>
              </a:lnSpc>
            </a:pPr>
            <a:r>
              <a:rPr lang="fr-FR" sz="1400" b="1" dirty="0" smtClean="0">
                <a:solidFill>
                  <a:prstClr val="black">
                    <a:lumMod val="75000"/>
                    <a:lumOff val="25000"/>
                  </a:prstClr>
                </a:solidFill>
              </a:rPr>
              <a:t>DGESCO A1-3</a:t>
            </a:r>
          </a:p>
          <a:p>
            <a:pPr defTabSz="457200">
              <a:lnSpc>
                <a:spcPts val="1320"/>
              </a:lnSpc>
            </a:pPr>
            <a:r>
              <a:rPr lang="fr-FR" sz="1400" b="1" dirty="0" smtClean="0">
                <a:solidFill>
                  <a:prstClr val="black">
                    <a:lumMod val="75000"/>
                    <a:lumOff val="25000"/>
                  </a:prstClr>
                </a:solidFill>
              </a:rPr>
              <a:t>Accompagner les élèves à besoins éducatifs particuliers</a:t>
            </a:r>
          </a:p>
        </p:txBody>
      </p:sp>
    </p:spTree>
    <p:extLst>
      <p:ext uri="{BB962C8B-B14F-4D97-AF65-F5344CB8AC3E}">
        <p14:creationId xmlns:p14="http://schemas.microsoft.com/office/powerpoint/2010/main" val="581673336"/>
      </p:ext>
    </p:extLst>
  </p:cSld>
  <p:clrMap bg1="lt1" tx1="dk1" bg2="lt2" tx2="dk2" accent1="accent1" accent2="accent2" accent3="accent3" accent4="accent4" accent5="accent5" accent6="accent6" hlink="hlink" folHlink="folHlink"/>
  <p:sldLayoutIdLst>
    <p:sldLayoutId id="2147483668" r:id="rId1"/>
  </p:sldLayoutIdLst>
  <p:hf hdr="0"/>
  <p:txStyles>
    <p:titleStyle>
      <a:lvl1pPr algn="l" defTabSz="457200" rtl="0" eaLnBrk="1" latinLnBrk="0" hangingPunct="1">
        <a:spcBef>
          <a:spcPct val="0"/>
        </a:spcBef>
        <a:buNone/>
        <a:defRPr sz="4400" kern="1200">
          <a:solidFill>
            <a:srgbClr val="DA0D57"/>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3968" y="332656"/>
            <a:ext cx="4667582" cy="1470025"/>
          </a:xfrm>
        </p:spPr>
        <p:txBody>
          <a:bodyPr>
            <a:normAutofit fontScale="90000"/>
          </a:bodyPr>
          <a:lstStyle/>
          <a:p>
            <a:r>
              <a:rPr lang="fr-FR" sz="4000" dirty="0" smtClean="0"/>
              <a:t>Vers l’école inclusive </a:t>
            </a:r>
            <a:r>
              <a:rPr lang="fr-FR" sz="4000" dirty="0"/>
              <a:t/>
            </a:r>
            <a:br>
              <a:rPr lang="fr-FR" sz="4000" dirty="0"/>
            </a:br>
            <a:r>
              <a:rPr lang="fr-FR" sz="3100" dirty="0">
                <a:solidFill>
                  <a:schemeClr val="bg1">
                    <a:lumMod val="50000"/>
                  </a:schemeClr>
                </a:solidFill>
              </a:rPr>
              <a:t>Dans la continuité, </a:t>
            </a:r>
            <a:br>
              <a:rPr lang="fr-FR" sz="3100" dirty="0">
                <a:solidFill>
                  <a:schemeClr val="bg1">
                    <a:lumMod val="50000"/>
                  </a:schemeClr>
                </a:solidFill>
              </a:rPr>
            </a:br>
            <a:r>
              <a:rPr lang="fr-FR" sz="3100" dirty="0">
                <a:solidFill>
                  <a:schemeClr val="bg1">
                    <a:lumMod val="50000"/>
                  </a:schemeClr>
                </a:solidFill>
              </a:rPr>
              <a:t>quels changements </a:t>
            </a:r>
            <a:r>
              <a:rPr lang="fr-FR" sz="3100" dirty="0" smtClean="0">
                <a:solidFill>
                  <a:schemeClr val="bg1">
                    <a:lumMod val="50000"/>
                  </a:schemeClr>
                </a:solidFill>
              </a:rPr>
              <a:t>?</a:t>
            </a:r>
            <a:endParaRPr lang="fr-FR" sz="3100" dirty="0">
              <a:solidFill>
                <a:schemeClr val="bg1">
                  <a:lumMod val="50000"/>
                </a:schemeClr>
              </a:solidFill>
            </a:endParaRPr>
          </a:p>
        </p:txBody>
      </p:sp>
      <p:pic>
        <p:nvPicPr>
          <p:cNvPr id="4" name="Image 3"/>
          <p:cNvPicPr/>
          <p:nvPr/>
        </p:nvPicPr>
        <p:blipFill rotWithShape="1">
          <a:blip r:embed="rId2"/>
          <a:srcRect r="7614"/>
          <a:stretch/>
        </p:blipFill>
        <p:spPr bwMode="auto">
          <a:xfrm>
            <a:off x="323528" y="404664"/>
            <a:ext cx="2736304" cy="936104"/>
          </a:xfrm>
          <a:prstGeom prst="rect">
            <a:avLst/>
          </a:prstGeom>
          <a:ln>
            <a:noFill/>
          </a:ln>
          <a:extLst>
            <a:ext uri="{53640926-AAD7-44D8-BBD7-CCE9431645EC}">
              <a14:shadowObscured xmlns:a14="http://schemas.microsoft.com/office/drawing/2010/main"/>
            </a:ext>
          </a:extLst>
        </p:spPr>
      </p:pic>
      <p:sp>
        <p:nvSpPr>
          <p:cNvPr id="5" name="ZoneTexte 4"/>
          <p:cNvSpPr txBox="1"/>
          <p:nvPr/>
        </p:nvSpPr>
        <p:spPr>
          <a:xfrm>
            <a:off x="1508299" y="4797152"/>
            <a:ext cx="5944411" cy="523220"/>
          </a:xfrm>
          <a:prstGeom prst="rect">
            <a:avLst/>
          </a:prstGeom>
          <a:noFill/>
        </p:spPr>
        <p:txBody>
          <a:bodyPr wrap="square" rtlCol="0">
            <a:spAutoFit/>
          </a:bodyPr>
          <a:lstStyle/>
          <a:p>
            <a:pPr algn="ctr"/>
            <a:r>
              <a:rPr lang="fr-FR" sz="2800" b="1" dirty="0" smtClean="0">
                <a:solidFill>
                  <a:schemeClr val="accent1">
                    <a:lumMod val="75000"/>
                  </a:schemeClr>
                </a:solidFill>
              </a:rPr>
              <a:t>Séminaire DESED – décembre 2017</a:t>
            </a:r>
            <a:endParaRPr lang="fr-FR" sz="2800" b="1" dirty="0">
              <a:solidFill>
                <a:schemeClr val="accent1">
                  <a:lumMod val="75000"/>
                </a:schemeClr>
              </a:solidFill>
            </a:endParaRPr>
          </a:p>
        </p:txBody>
      </p:sp>
      <p:sp>
        <p:nvSpPr>
          <p:cNvPr id="6" name="ZoneTexte 5"/>
          <p:cNvSpPr txBox="1"/>
          <p:nvPr/>
        </p:nvSpPr>
        <p:spPr>
          <a:xfrm>
            <a:off x="1396919" y="2708920"/>
            <a:ext cx="6120680" cy="1477328"/>
          </a:xfrm>
          <a:prstGeom prst="rect">
            <a:avLst/>
          </a:prstGeom>
          <a:noFill/>
        </p:spPr>
        <p:txBody>
          <a:bodyPr wrap="square" rtlCol="0">
            <a:spAutoFit/>
          </a:bodyPr>
          <a:lstStyle/>
          <a:p>
            <a:pPr algn="ctr">
              <a:spcBef>
                <a:spcPct val="0"/>
              </a:spcBef>
            </a:pPr>
            <a:r>
              <a:rPr lang="fr-FR" sz="3200" i="1" dirty="0" smtClean="0">
                <a:solidFill>
                  <a:schemeClr val="accent6">
                    <a:lumMod val="75000"/>
                  </a:schemeClr>
                </a:solidFill>
                <a:latin typeface="+mj-lt"/>
                <a:ea typeface="+mj-ea"/>
                <a:cs typeface="+mj-cs"/>
              </a:rPr>
              <a:t>Les</a:t>
            </a:r>
            <a:r>
              <a:rPr lang="fr-FR" sz="5400" b="1" dirty="0" smtClean="0">
                <a:solidFill>
                  <a:schemeClr val="accent6">
                    <a:lumMod val="75000"/>
                  </a:schemeClr>
                </a:solidFill>
                <a:latin typeface="+mj-lt"/>
                <a:ea typeface="+mj-ea"/>
                <a:cs typeface="+mj-cs"/>
              </a:rPr>
              <a:t> Ateliers</a:t>
            </a:r>
          </a:p>
          <a:p>
            <a:pPr algn="ctr">
              <a:spcBef>
                <a:spcPct val="0"/>
              </a:spcBef>
            </a:pPr>
            <a:r>
              <a:rPr lang="fr-FR" sz="3600" dirty="0">
                <a:solidFill>
                  <a:schemeClr val="accent6">
                    <a:lumMod val="75000"/>
                  </a:schemeClr>
                </a:solidFill>
                <a:latin typeface="+mj-lt"/>
                <a:ea typeface="+mj-ea"/>
                <a:cs typeface="+mj-cs"/>
              </a:rPr>
              <a:t>a</a:t>
            </a:r>
            <a:r>
              <a:rPr lang="fr-FR" sz="3600" dirty="0" smtClean="0">
                <a:solidFill>
                  <a:schemeClr val="accent6">
                    <a:lumMod val="75000"/>
                  </a:schemeClr>
                </a:solidFill>
                <a:latin typeface="+mj-lt"/>
                <a:ea typeface="+mj-ea"/>
                <a:cs typeface="+mj-cs"/>
              </a:rPr>
              <a:t>xe </a:t>
            </a:r>
            <a:r>
              <a:rPr lang="fr-FR" sz="3600" b="1" dirty="0">
                <a:solidFill>
                  <a:schemeClr val="accent6">
                    <a:lumMod val="75000"/>
                  </a:schemeClr>
                </a:solidFill>
                <a:latin typeface="+mj-lt"/>
                <a:ea typeface="+mj-ea"/>
                <a:cs typeface="+mj-cs"/>
              </a:rPr>
              <a:t>3</a:t>
            </a:r>
            <a:endParaRPr lang="fr-FR" sz="4000" b="1"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2752580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331" y="239724"/>
            <a:ext cx="8208912" cy="646331"/>
          </a:xfrm>
          <a:prstGeom prst="rect">
            <a:avLst/>
          </a:prstGeom>
        </p:spPr>
        <p:txBody>
          <a:bodyPr wrap="square">
            <a:spAutoFit/>
          </a:bodyPr>
          <a:lstStyle/>
          <a:p>
            <a:r>
              <a:rPr lang="fr-FR" b="1" dirty="0">
                <a:solidFill>
                  <a:schemeClr val="accent1"/>
                </a:solidFill>
              </a:rPr>
              <a:t>Axe 3 -  L'enseignant spécialisé exerce une fonction de personne ressource pour l’éducation inclusive dans des situations diverses </a:t>
            </a:r>
            <a:endParaRPr lang="fr-FR" dirty="0">
              <a:solidFill>
                <a:schemeClr val="accent1"/>
              </a:solidFill>
            </a:endParaRPr>
          </a:p>
        </p:txBody>
      </p:sp>
      <p:sp>
        <p:nvSpPr>
          <p:cNvPr id="3" name="Rectangle à coins arrondis 2"/>
          <p:cNvSpPr/>
          <p:nvPr/>
        </p:nvSpPr>
        <p:spPr>
          <a:xfrm>
            <a:off x="405238" y="1772816"/>
            <a:ext cx="8085785" cy="3371136"/>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fr-FR" sz="2400" b="1" dirty="0" err="1" smtClean="0"/>
              <a:t>Dumbéa</a:t>
            </a:r>
            <a:r>
              <a:rPr lang="fr-FR" sz="2400" b="1" dirty="0" smtClean="0"/>
              <a:t> Sujet </a:t>
            </a:r>
            <a:r>
              <a:rPr lang="fr-FR" sz="2400" b="1" dirty="0"/>
              <a:t>E : aménagement du temps </a:t>
            </a:r>
            <a:endParaRPr lang="fr-FR" sz="2400" b="1" dirty="0" smtClean="0"/>
          </a:p>
          <a:p>
            <a:r>
              <a:rPr lang="fr-FR" sz="2400" dirty="0" smtClean="0"/>
              <a:t> </a:t>
            </a:r>
            <a:r>
              <a:rPr lang="fr-FR" sz="2400" dirty="0"/>
              <a:t>« Réalisation d’une fiche-conseil à destination des enseignants pour organiser le temps et prendre en compte les BEP. Vous envisagerez le temps dans toutes les dimensions qui vous apparaissent pertinentes (à titre d’exemple : enjeu du repérage, durée des activités, temps vifs et temps morts, contrôle du temps…). Vous pourrez cibler un niveau de classe ou un cycle particulier.»</a:t>
            </a:r>
          </a:p>
        </p:txBody>
      </p:sp>
    </p:spTree>
    <p:extLst>
      <p:ext uri="{BB962C8B-B14F-4D97-AF65-F5344CB8AC3E}">
        <p14:creationId xmlns:p14="http://schemas.microsoft.com/office/powerpoint/2010/main" val="4181048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052736"/>
            <a:ext cx="8496944" cy="4990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16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412776"/>
            <a:ext cx="8836337"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2638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331" y="239724"/>
            <a:ext cx="8208912" cy="646331"/>
          </a:xfrm>
          <a:prstGeom prst="rect">
            <a:avLst/>
          </a:prstGeom>
        </p:spPr>
        <p:txBody>
          <a:bodyPr wrap="square">
            <a:spAutoFit/>
          </a:bodyPr>
          <a:lstStyle/>
          <a:p>
            <a:r>
              <a:rPr lang="fr-FR" b="1" dirty="0">
                <a:solidFill>
                  <a:schemeClr val="accent1"/>
                </a:solidFill>
              </a:rPr>
              <a:t>Axe 3 -  L'enseignant spécialisé exerce une fonction de personne ressource pour l’éducation inclusive dans des situations diverses </a:t>
            </a:r>
            <a:endParaRPr lang="fr-FR" dirty="0">
              <a:solidFill>
                <a:schemeClr val="accent1"/>
              </a:solidFill>
            </a:endParaRPr>
          </a:p>
        </p:txBody>
      </p:sp>
      <p:sp>
        <p:nvSpPr>
          <p:cNvPr id="3" name="Rectangle à coins arrondis 2"/>
          <p:cNvSpPr/>
          <p:nvPr/>
        </p:nvSpPr>
        <p:spPr>
          <a:xfrm>
            <a:off x="323528" y="1124744"/>
            <a:ext cx="8424936" cy="5414248"/>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fr-FR" sz="2400" b="1" dirty="0" smtClean="0"/>
              <a:t>Koné Sujet </a:t>
            </a:r>
            <a:r>
              <a:rPr lang="fr-FR" sz="2400" b="1" dirty="0"/>
              <a:t>C :  </a:t>
            </a:r>
            <a:endParaRPr lang="fr-FR" sz="2400" b="1" dirty="0" smtClean="0"/>
          </a:p>
          <a:p>
            <a:pPr algn="ctr"/>
            <a:r>
              <a:rPr lang="fr-FR" sz="2400" b="1" dirty="0" smtClean="0"/>
              <a:t>Travailler </a:t>
            </a:r>
            <a:r>
              <a:rPr lang="fr-FR" sz="2400" b="1" dirty="0"/>
              <a:t>avec une auxiliaire de vie en milieu scolaire </a:t>
            </a:r>
            <a:endParaRPr lang="fr-FR" sz="2400" dirty="0"/>
          </a:p>
          <a:p>
            <a:r>
              <a:rPr lang="fr-FR" sz="2400" dirty="0"/>
              <a:t>« Vous adressez à votre IEP une proposition d’action qui engage de nouveaux gestes professionnels et connaissances entre </a:t>
            </a:r>
            <a:r>
              <a:rPr lang="fr-FR" sz="2400" b="1" dirty="0"/>
              <a:t>enseignant – élève – auxiliaire de vie en milieu scolaire</a:t>
            </a:r>
            <a:r>
              <a:rPr lang="fr-FR" sz="2400" dirty="0"/>
              <a:t> à l’échelle de plusieurs écoles de secteur.  </a:t>
            </a:r>
          </a:p>
          <a:p>
            <a:endParaRPr lang="fr-FR" sz="2400" dirty="0" smtClean="0"/>
          </a:p>
          <a:p>
            <a:r>
              <a:rPr lang="fr-FR" sz="2400" dirty="0" smtClean="0"/>
              <a:t>Vous </a:t>
            </a:r>
            <a:r>
              <a:rPr lang="fr-FR" sz="2400" dirty="0"/>
              <a:t>identifierez explicitement quelques  gestes </a:t>
            </a:r>
            <a:r>
              <a:rPr lang="fr-FR" sz="2400" dirty="0" smtClean="0"/>
              <a:t>professionnels et </a:t>
            </a:r>
            <a:r>
              <a:rPr lang="fr-FR" sz="2400" dirty="0"/>
              <a:t>connaissances qui vous apparaissent particulièrement pertinents, tant pour l’enseignante que pour l’AV. Vous présenterez une action qui engage les partenaires et les acteurs de l’école inclusive dans la durée.»</a:t>
            </a:r>
          </a:p>
          <a:p>
            <a:endParaRPr lang="fr-FR" sz="2400" dirty="0"/>
          </a:p>
        </p:txBody>
      </p:sp>
    </p:spTree>
    <p:extLst>
      <p:ext uri="{BB962C8B-B14F-4D97-AF65-F5344CB8AC3E}">
        <p14:creationId xmlns:p14="http://schemas.microsoft.com/office/powerpoint/2010/main" val="180099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424936" cy="6155531"/>
          </a:xfrm>
          <a:prstGeom prst="rect">
            <a:avLst/>
          </a:prstGeom>
        </p:spPr>
        <p:txBody>
          <a:bodyPr wrap="square">
            <a:spAutoFit/>
          </a:bodyPr>
          <a:lstStyle/>
          <a:p>
            <a:r>
              <a:rPr lang="fr-FR" sz="1600" b="1" u="sng" dirty="0" smtClean="0">
                <a:solidFill>
                  <a:schemeClr val="bg1">
                    <a:lumMod val="50000"/>
                  </a:schemeClr>
                </a:solidFill>
              </a:rPr>
              <a:t>Proposition 1 : </a:t>
            </a:r>
            <a:r>
              <a:rPr lang="fr-FR" sz="1600" dirty="0" smtClean="0">
                <a:solidFill>
                  <a:schemeClr val="bg1">
                    <a:lumMod val="50000"/>
                  </a:schemeClr>
                </a:solidFill>
              </a:rPr>
              <a:t>L’aide </a:t>
            </a:r>
            <a:r>
              <a:rPr lang="fr-FR" sz="1600" dirty="0">
                <a:solidFill>
                  <a:schemeClr val="bg1">
                    <a:lumMod val="50000"/>
                  </a:schemeClr>
                </a:solidFill>
              </a:rPr>
              <a:t>des auxiliaires de vie scolaire est précieuse, la présence de l’AVS auprès des enfants est constante. La collaboration enseignant et AVS </a:t>
            </a:r>
            <a:r>
              <a:rPr lang="fr-FR" sz="1600" dirty="0" smtClean="0">
                <a:solidFill>
                  <a:schemeClr val="bg1">
                    <a:lumMod val="50000"/>
                  </a:schemeClr>
                </a:solidFill>
              </a:rPr>
              <a:t>fonctionne sur </a:t>
            </a:r>
            <a:r>
              <a:rPr lang="fr-FR" sz="1600" dirty="0">
                <a:solidFill>
                  <a:schemeClr val="bg1">
                    <a:lumMod val="50000"/>
                  </a:schemeClr>
                </a:solidFill>
              </a:rPr>
              <a:t>des démarches partagées. </a:t>
            </a:r>
            <a:endParaRPr lang="fr-FR" sz="1600" dirty="0" smtClean="0">
              <a:solidFill>
                <a:schemeClr val="bg1">
                  <a:lumMod val="50000"/>
                </a:schemeClr>
              </a:solidFill>
            </a:endParaRPr>
          </a:p>
          <a:p>
            <a:endParaRPr lang="fr-FR" sz="800" dirty="0"/>
          </a:p>
          <a:p>
            <a:pPr algn="ctr"/>
            <a:r>
              <a:rPr lang="fr-FR" sz="2000" b="1" dirty="0" smtClean="0">
                <a:solidFill>
                  <a:schemeClr val="bg1">
                    <a:lumMod val="50000"/>
                  </a:schemeClr>
                </a:solidFill>
              </a:rPr>
              <a:t>Quatre </a:t>
            </a:r>
            <a:r>
              <a:rPr lang="fr-FR" sz="2000" b="1" dirty="0">
                <a:solidFill>
                  <a:schemeClr val="bg1">
                    <a:lumMod val="50000"/>
                  </a:schemeClr>
                </a:solidFill>
              </a:rPr>
              <a:t>axes de la mission de l’AVS</a:t>
            </a:r>
            <a:r>
              <a:rPr lang="fr-FR" sz="2000" b="1" dirty="0" smtClean="0">
                <a:solidFill>
                  <a:schemeClr val="bg1">
                    <a:lumMod val="50000"/>
                  </a:schemeClr>
                </a:solidFill>
              </a:rPr>
              <a:t>.</a:t>
            </a:r>
          </a:p>
          <a:p>
            <a:pPr algn="ctr"/>
            <a:endParaRPr lang="fr-FR" sz="1200" b="1" dirty="0">
              <a:solidFill>
                <a:schemeClr val="bg1">
                  <a:lumMod val="50000"/>
                </a:schemeClr>
              </a:solidFill>
            </a:endParaRPr>
          </a:p>
          <a:p>
            <a:r>
              <a:rPr lang="fr-FR" b="1" dirty="0" smtClean="0">
                <a:solidFill>
                  <a:schemeClr val="accent1"/>
                </a:solidFill>
              </a:rPr>
              <a:t>1. Une </a:t>
            </a:r>
            <a:r>
              <a:rPr lang="fr-FR" b="1" dirty="0">
                <a:solidFill>
                  <a:schemeClr val="accent1"/>
                </a:solidFill>
              </a:rPr>
              <a:t>fonction d’accompagnement dans les actes de la vie quotidienne à l’école </a:t>
            </a:r>
          </a:p>
          <a:p>
            <a:r>
              <a:rPr lang="fr-FR" sz="1600" dirty="0"/>
              <a:t>La fonction d’accompagnement sous-entend tous les gestes de la quotidienneté et englobe pour les besoins primaires, les besoins physiologiques : faim / soif, chaud / froid, besoin d’uriner / de déféquer</a:t>
            </a:r>
            <a:r>
              <a:rPr lang="fr-FR" sz="1600" dirty="0" smtClean="0"/>
              <a:t>…</a:t>
            </a:r>
          </a:p>
          <a:p>
            <a:endParaRPr lang="fr-FR" sz="1600" dirty="0"/>
          </a:p>
          <a:p>
            <a:r>
              <a:rPr lang="fr-FR" b="1" dirty="0">
                <a:solidFill>
                  <a:schemeClr val="accent1"/>
                </a:solidFill>
              </a:rPr>
              <a:t>2. Une fonction éducative visant le développement de l’autonomie de l’enfant </a:t>
            </a:r>
          </a:p>
          <a:p>
            <a:r>
              <a:rPr lang="fr-FR" sz="1600" dirty="0"/>
              <a:t>L’enfant handicapé du fait des sentiments qu’il induit nous pousse à l’attachement, au besoin de compenser. Il convient donc de préserver une bonne distance, d’être là mais de n’intervenir qu’à bon escient.</a:t>
            </a:r>
          </a:p>
          <a:p>
            <a:r>
              <a:rPr lang="fr-FR" sz="1600" dirty="0"/>
              <a:t>L’attitude que nous devons avoir, c’est de mettre l’enfant en situation de recherche, pour qu’il résolve par lui-même les difficultés rencontrées et ne sollicite l’adulte qu'en cas de réel besoin</a:t>
            </a:r>
            <a:r>
              <a:rPr lang="fr-FR" sz="1600" dirty="0" smtClean="0"/>
              <a:t>.</a:t>
            </a:r>
          </a:p>
          <a:p>
            <a:endParaRPr lang="fr-FR" sz="1600" dirty="0"/>
          </a:p>
          <a:p>
            <a:r>
              <a:rPr lang="fr-FR" b="1" dirty="0">
                <a:solidFill>
                  <a:schemeClr val="accent1"/>
                </a:solidFill>
              </a:rPr>
              <a:t>3. Une fonction de socialisation favorisant l’inclusion </a:t>
            </a:r>
          </a:p>
          <a:p>
            <a:r>
              <a:rPr lang="fr-FR" sz="1600" dirty="0"/>
              <a:t>Dans les activités avec les enfants ordinaires, nous devons provoquer des interactions en sachant nous effacer pour ne pas faire écran ou compromettre une relation qui peut s’instaurer ou s’épanouir</a:t>
            </a:r>
            <a:r>
              <a:rPr lang="fr-FR" sz="1600" dirty="0" smtClean="0"/>
              <a:t>.</a:t>
            </a:r>
          </a:p>
          <a:p>
            <a:endParaRPr lang="fr-FR" sz="1600" dirty="0"/>
          </a:p>
          <a:p>
            <a:r>
              <a:rPr lang="fr-FR" b="1" dirty="0">
                <a:solidFill>
                  <a:schemeClr val="accent1"/>
                </a:solidFill>
              </a:rPr>
              <a:t>4. Une fonction de communication avec les parents et les partenaires du </a:t>
            </a:r>
            <a:r>
              <a:rPr lang="fr-FR" b="1" dirty="0" smtClean="0">
                <a:solidFill>
                  <a:schemeClr val="accent1"/>
                </a:solidFill>
              </a:rPr>
              <a:t>projet</a:t>
            </a:r>
            <a:endParaRPr lang="fr-FR" b="1" dirty="0">
              <a:solidFill>
                <a:schemeClr val="accent1"/>
              </a:solidFill>
            </a:endParaRPr>
          </a:p>
          <a:p>
            <a:endParaRPr lang="fr-FR" dirty="0"/>
          </a:p>
        </p:txBody>
      </p:sp>
    </p:spTree>
    <p:extLst>
      <p:ext uri="{BB962C8B-B14F-4D97-AF65-F5344CB8AC3E}">
        <p14:creationId xmlns:p14="http://schemas.microsoft.com/office/powerpoint/2010/main" val="3575236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929966639"/>
              </p:ext>
            </p:extLst>
          </p:nvPr>
        </p:nvGraphicFramePr>
        <p:xfrm>
          <a:off x="395536" y="620688"/>
          <a:ext cx="8280922" cy="5526012"/>
        </p:xfrm>
        <a:graphic>
          <a:graphicData uri="http://schemas.openxmlformats.org/drawingml/2006/table">
            <a:tbl>
              <a:tblPr firstRow="1" firstCol="1" bandRow="1">
                <a:tableStyleId>{5C22544A-7EE6-4342-B048-85BDC9FD1C3A}</a:tableStyleId>
              </a:tblPr>
              <a:tblGrid>
                <a:gridCol w="2759708"/>
                <a:gridCol w="2760607"/>
                <a:gridCol w="2760607"/>
              </a:tblGrid>
              <a:tr h="864096">
                <a:tc>
                  <a:txBody>
                    <a:bodyPr/>
                    <a:lstStyle/>
                    <a:p>
                      <a:pPr algn="just">
                        <a:lnSpc>
                          <a:spcPct val="150000"/>
                        </a:lnSpc>
                        <a:spcAft>
                          <a:spcPts val="0"/>
                        </a:spcAft>
                        <a:tabLst>
                          <a:tab pos="180340" algn="l"/>
                        </a:tabLst>
                      </a:pPr>
                      <a:r>
                        <a:rPr lang="fr-FR" sz="1400" dirty="0">
                          <a:effectLst/>
                        </a:rPr>
                        <a:t>En amont</a:t>
                      </a:r>
                      <a:endParaRPr lang="fr-FR" sz="1400" dirty="0">
                        <a:effectLst/>
                        <a:latin typeface="Calibri"/>
                        <a:ea typeface="Calibri"/>
                        <a:cs typeface="Times New Roman"/>
                      </a:endParaRPr>
                    </a:p>
                  </a:txBody>
                  <a:tcPr marL="68580" marR="68580" marT="0" marB="0" anchor="ctr"/>
                </a:tc>
                <a:tc>
                  <a:txBody>
                    <a:bodyPr/>
                    <a:lstStyle/>
                    <a:p>
                      <a:pPr>
                        <a:lnSpc>
                          <a:spcPct val="100000"/>
                        </a:lnSpc>
                        <a:spcBef>
                          <a:spcPts val="600"/>
                        </a:spcBef>
                        <a:spcAft>
                          <a:spcPts val="600"/>
                        </a:spcAft>
                        <a:tabLst>
                          <a:tab pos="180340" algn="l"/>
                        </a:tabLst>
                      </a:pPr>
                      <a:r>
                        <a:rPr lang="fr-FR" sz="1400" dirty="0">
                          <a:effectLst/>
                        </a:rPr>
                        <a:t>Accompagnement de l’enfant en situation de handicap pendant le temps scolaire</a:t>
                      </a:r>
                      <a:endParaRPr lang="fr-FR" sz="1400" dirty="0">
                        <a:effectLst/>
                        <a:latin typeface="Calibri"/>
                        <a:ea typeface="Calibri"/>
                        <a:cs typeface="Times New Roman"/>
                      </a:endParaRPr>
                    </a:p>
                  </a:txBody>
                  <a:tcPr marL="68580" marR="68580" marT="0" marB="0" anchor="ctr"/>
                </a:tc>
                <a:tc>
                  <a:txBody>
                    <a:bodyPr/>
                    <a:lstStyle/>
                    <a:p>
                      <a:pPr>
                        <a:lnSpc>
                          <a:spcPct val="150000"/>
                        </a:lnSpc>
                        <a:spcAft>
                          <a:spcPts val="0"/>
                        </a:spcAft>
                        <a:tabLst>
                          <a:tab pos="180340" algn="l"/>
                        </a:tabLst>
                      </a:pPr>
                      <a:r>
                        <a:rPr lang="fr-FR" sz="1400" dirty="0">
                          <a:effectLst/>
                        </a:rPr>
                        <a:t>Temps de bilans</a:t>
                      </a:r>
                      <a:endParaRPr lang="fr-FR" sz="1400" dirty="0">
                        <a:effectLst/>
                        <a:latin typeface="Calibri"/>
                        <a:ea typeface="Calibri"/>
                        <a:cs typeface="Times New Roman"/>
                      </a:endParaRPr>
                    </a:p>
                  </a:txBody>
                  <a:tcPr marL="68580" marR="68580" marT="0" marB="0" anchor="ctr"/>
                </a:tc>
              </a:tr>
              <a:tr h="4158936">
                <a:tc>
                  <a:txBody>
                    <a:bodyPr/>
                    <a:lstStyle/>
                    <a:p>
                      <a:pPr>
                        <a:lnSpc>
                          <a:spcPct val="115000"/>
                        </a:lnSpc>
                        <a:spcAft>
                          <a:spcPts val="0"/>
                        </a:spcAft>
                      </a:pPr>
                      <a:r>
                        <a:rPr lang="fr-FR" sz="1400" dirty="0" smtClean="0">
                          <a:effectLst/>
                        </a:rPr>
                        <a:t>Temps </a:t>
                      </a:r>
                      <a:r>
                        <a:rPr lang="fr-FR" sz="1400" dirty="0">
                          <a:effectLst/>
                        </a:rPr>
                        <a:t>de concertation en entre l’AVS, l’enseignant et le DESED, afin de définir la place, le rôle, les gestes professionnels de l’AVS et  mieux connaître le profil de l’enfant et connaître les aménagements possibles dans la classe</a:t>
                      </a:r>
                      <a:r>
                        <a:rPr lang="fr-FR" sz="1400" dirty="0" smtClean="0">
                          <a:effectLst/>
                        </a:rPr>
                        <a:t>.</a:t>
                      </a:r>
                    </a:p>
                    <a:p>
                      <a:pPr>
                        <a:lnSpc>
                          <a:spcPct val="115000"/>
                        </a:lnSpc>
                        <a:spcAft>
                          <a:spcPts val="0"/>
                        </a:spcAft>
                      </a:pPr>
                      <a:endParaRPr lang="fr-FR" sz="1400" dirty="0" smtClean="0">
                        <a:effectLst/>
                      </a:endParaRPr>
                    </a:p>
                    <a:p>
                      <a:pPr>
                        <a:lnSpc>
                          <a:spcPct val="115000"/>
                        </a:lnSpc>
                        <a:spcAft>
                          <a:spcPts val="0"/>
                        </a:spcAft>
                      </a:pPr>
                      <a:r>
                        <a:rPr lang="fr-FR" sz="1400" u="sng" dirty="0" smtClean="0">
                          <a:effectLst/>
                        </a:rPr>
                        <a:t>OUTILS élève</a:t>
                      </a:r>
                      <a:r>
                        <a:rPr lang="fr-FR" sz="1400" dirty="0">
                          <a:effectLst/>
                        </a:rPr>
                        <a:t> : spatiaux- temporel tels que le calendrier, le rituel, le tableau des émotions, symboliser sa place dans la classe</a:t>
                      </a:r>
                    </a:p>
                    <a:p>
                      <a:pPr>
                        <a:lnSpc>
                          <a:spcPct val="115000"/>
                        </a:lnSpc>
                        <a:spcAft>
                          <a:spcPts val="0"/>
                        </a:spcAft>
                      </a:pPr>
                      <a:endParaRPr lang="fr-FR" sz="1400" dirty="0" smtClean="0">
                        <a:effectLst/>
                      </a:endParaRPr>
                    </a:p>
                    <a:p>
                      <a:pPr>
                        <a:lnSpc>
                          <a:spcPct val="115000"/>
                        </a:lnSpc>
                        <a:spcAft>
                          <a:spcPts val="0"/>
                        </a:spcAft>
                      </a:pPr>
                      <a:r>
                        <a:rPr lang="fr-FR" sz="1400" u="sng" dirty="0" smtClean="0">
                          <a:effectLst/>
                        </a:rPr>
                        <a:t>OUTILS AVS </a:t>
                      </a:r>
                      <a:r>
                        <a:rPr lang="fr-FR" sz="1400" dirty="0" smtClean="0">
                          <a:effectLst/>
                        </a:rPr>
                        <a:t>: </a:t>
                      </a:r>
                      <a:r>
                        <a:rPr lang="fr-FR" sz="1400" dirty="0">
                          <a:effectLst/>
                        </a:rPr>
                        <a:t>Elaboration de grilles d’observations (de l’élève) et d’auto-évaluation (gestes professionnels de l’AVS)</a:t>
                      </a:r>
                    </a:p>
                    <a:p>
                      <a:pPr>
                        <a:lnSpc>
                          <a:spcPct val="115000"/>
                        </a:lnSpc>
                        <a:spcAft>
                          <a:spcPts val="0"/>
                        </a:spcAft>
                      </a:pPr>
                      <a:r>
                        <a:rPr lang="fr-FR" sz="1400" dirty="0">
                          <a:effectLst/>
                        </a:rPr>
                        <a:t> </a:t>
                      </a:r>
                      <a:endParaRPr lang="fr-FR" sz="1400" dirty="0">
                        <a:effectLst/>
                        <a:latin typeface="Calibri"/>
                        <a:ea typeface="Calibri"/>
                        <a:cs typeface="Times New Roman"/>
                      </a:endParaRPr>
                    </a:p>
                  </a:txBody>
                  <a:tcPr marL="68580" marR="68580" marT="0" marB="0"/>
                </a:tc>
                <a:tc>
                  <a:txBody>
                    <a:bodyPr/>
                    <a:lstStyle/>
                    <a:p>
                      <a:pPr>
                        <a:lnSpc>
                          <a:spcPct val="100000"/>
                        </a:lnSpc>
                        <a:spcAft>
                          <a:spcPts val="0"/>
                        </a:spcAft>
                        <a:tabLst>
                          <a:tab pos="180340" algn="l"/>
                        </a:tabLst>
                      </a:pPr>
                      <a:r>
                        <a:rPr lang="fr-FR" sz="1400" dirty="0">
                          <a:effectLst/>
                        </a:rPr>
                        <a:t>Enseignant-AVS </a:t>
                      </a:r>
                      <a:r>
                        <a:rPr lang="fr-FR" sz="1400" dirty="0" smtClean="0">
                          <a:effectLst/>
                        </a:rPr>
                        <a:t>:</a:t>
                      </a:r>
                    </a:p>
                    <a:p>
                      <a:pPr>
                        <a:lnSpc>
                          <a:spcPct val="100000"/>
                        </a:lnSpc>
                        <a:spcAft>
                          <a:spcPts val="0"/>
                        </a:spcAft>
                        <a:tabLst>
                          <a:tab pos="180340" algn="l"/>
                        </a:tabLst>
                      </a:pPr>
                      <a:endParaRPr lang="fr-FR" sz="1400" dirty="0">
                        <a:effectLst/>
                      </a:endParaRPr>
                    </a:p>
                    <a:p>
                      <a:pPr>
                        <a:lnSpc>
                          <a:spcPct val="100000"/>
                        </a:lnSpc>
                        <a:spcAft>
                          <a:spcPts val="0"/>
                        </a:spcAft>
                        <a:tabLst>
                          <a:tab pos="180340" algn="l"/>
                        </a:tabLst>
                      </a:pPr>
                      <a:r>
                        <a:rPr lang="fr-FR" sz="1400" dirty="0">
                          <a:effectLst/>
                        </a:rPr>
                        <a:t>-Donner la programmation de la journée afin que l’AVS puisse se </a:t>
                      </a:r>
                      <a:r>
                        <a:rPr lang="fr-FR" sz="1400" dirty="0" smtClean="0">
                          <a:effectLst/>
                        </a:rPr>
                        <a:t>positionner</a:t>
                      </a:r>
                    </a:p>
                    <a:p>
                      <a:pPr>
                        <a:lnSpc>
                          <a:spcPct val="100000"/>
                        </a:lnSpc>
                        <a:spcAft>
                          <a:spcPts val="0"/>
                        </a:spcAft>
                        <a:tabLst>
                          <a:tab pos="180340" algn="l"/>
                        </a:tabLst>
                      </a:pPr>
                      <a:endParaRPr lang="fr-FR" sz="1400" dirty="0">
                        <a:effectLst/>
                      </a:endParaRPr>
                    </a:p>
                    <a:p>
                      <a:pPr>
                        <a:lnSpc>
                          <a:spcPct val="100000"/>
                        </a:lnSpc>
                        <a:spcAft>
                          <a:spcPts val="0"/>
                        </a:spcAft>
                        <a:tabLst>
                          <a:tab pos="180340" algn="l"/>
                        </a:tabLst>
                      </a:pPr>
                      <a:r>
                        <a:rPr lang="fr-FR" sz="1400" dirty="0">
                          <a:effectLst/>
                        </a:rPr>
                        <a:t>-Développer son rôle de médiateur (entre l’enseignant et l’élève, entre l’élève et l’apprentissage</a:t>
                      </a:r>
                      <a:r>
                        <a:rPr lang="fr-FR" sz="1400" dirty="0" smtClean="0">
                          <a:effectLst/>
                        </a:rPr>
                        <a:t>)</a:t>
                      </a:r>
                    </a:p>
                    <a:p>
                      <a:pPr>
                        <a:lnSpc>
                          <a:spcPct val="100000"/>
                        </a:lnSpc>
                        <a:spcAft>
                          <a:spcPts val="0"/>
                        </a:spcAft>
                        <a:tabLst>
                          <a:tab pos="180340" algn="l"/>
                        </a:tabLst>
                      </a:pPr>
                      <a:endParaRPr lang="fr-FR" sz="1400" dirty="0">
                        <a:effectLst/>
                      </a:endParaRPr>
                    </a:p>
                    <a:p>
                      <a:pPr>
                        <a:lnSpc>
                          <a:spcPct val="100000"/>
                        </a:lnSpc>
                        <a:spcAft>
                          <a:spcPts val="0"/>
                        </a:spcAft>
                        <a:tabLst>
                          <a:tab pos="180340" algn="l"/>
                        </a:tabLst>
                      </a:pPr>
                      <a:r>
                        <a:rPr lang="fr-FR" sz="1400" dirty="0">
                          <a:effectLst/>
                        </a:rPr>
                        <a:t>Exemple : verbalisation, reformulation, guidance physique, poser le cadre, amener l’AVS à utiliser la stratégie privilégiée de l’enfant </a:t>
                      </a:r>
                      <a:endParaRPr lang="fr-FR" sz="1400" dirty="0">
                        <a:effectLst/>
                        <a:latin typeface="Calibri"/>
                        <a:ea typeface="Calibri"/>
                        <a:cs typeface="Times New Roman"/>
                      </a:endParaRPr>
                    </a:p>
                  </a:txBody>
                  <a:tcPr marL="68580" marR="68580" marT="0" marB="0"/>
                </a:tc>
                <a:tc>
                  <a:txBody>
                    <a:bodyPr/>
                    <a:lstStyle/>
                    <a:p>
                      <a:pPr>
                        <a:lnSpc>
                          <a:spcPct val="100000"/>
                        </a:lnSpc>
                        <a:spcAft>
                          <a:spcPts val="0"/>
                        </a:spcAft>
                        <a:tabLst>
                          <a:tab pos="180340" algn="l"/>
                        </a:tabLst>
                      </a:pPr>
                      <a:r>
                        <a:rPr lang="fr-FR" sz="1400" dirty="0">
                          <a:effectLst/>
                        </a:rPr>
                        <a:t>Quotidiens en période 1 </a:t>
                      </a:r>
                      <a:r>
                        <a:rPr lang="fr-FR" sz="1400" b="1" dirty="0">
                          <a:effectLst/>
                        </a:rPr>
                        <a:t>avec supports des grilles d’observations et </a:t>
                      </a:r>
                      <a:r>
                        <a:rPr lang="fr-FR" sz="1400" b="1" dirty="0" smtClean="0">
                          <a:effectLst/>
                        </a:rPr>
                        <a:t>d’auto-évaluations</a:t>
                      </a:r>
                    </a:p>
                    <a:p>
                      <a:pPr>
                        <a:lnSpc>
                          <a:spcPct val="100000"/>
                        </a:lnSpc>
                        <a:spcAft>
                          <a:spcPts val="0"/>
                        </a:spcAft>
                        <a:tabLst>
                          <a:tab pos="180340" algn="l"/>
                        </a:tabLst>
                      </a:pPr>
                      <a:endParaRPr lang="fr-FR" sz="1400" dirty="0">
                        <a:effectLst/>
                      </a:endParaRPr>
                    </a:p>
                    <a:p>
                      <a:pPr>
                        <a:lnSpc>
                          <a:spcPct val="100000"/>
                        </a:lnSpc>
                        <a:spcAft>
                          <a:spcPts val="0"/>
                        </a:spcAft>
                        <a:tabLst>
                          <a:tab pos="180340" algn="l"/>
                        </a:tabLst>
                      </a:pPr>
                      <a:r>
                        <a:rPr lang="fr-FR" sz="1400" dirty="0" smtClean="0">
                          <a:effectLst/>
                        </a:rPr>
                        <a:t>Possibilité de mise </a:t>
                      </a:r>
                      <a:r>
                        <a:rPr lang="fr-FR" sz="1400" dirty="0">
                          <a:effectLst/>
                        </a:rPr>
                        <a:t>en place d’un </a:t>
                      </a:r>
                      <a:r>
                        <a:rPr lang="fr-FR" sz="1400" b="1" dirty="0">
                          <a:effectLst/>
                        </a:rPr>
                        <a:t>cahier de suivi </a:t>
                      </a:r>
                      <a:r>
                        <a:rPr lang="fr-FR" sz="1400" dirty="0">
                          <a:effectLst/>
                        </a:rPr>
                        <a:t>de l’évolution de l’enfant </a:t>
                      </a:r>
                      <a:endParaRPr lang="fr-FR" sz="1400" dirty="0" smtClean="0">
                        <a:effectLst/>
                      </a:endParaRPr>
                    </a:p>
                    <a:p>
                      <a:pPr>
                        <a:lnSpc>
                          <a:spcPct val="100000"/>
                        </a:lnSpc>
                        <a:spcAft>
                          <a:spcPts val="0"/>
                        </a:spcAft>
                        <a:tabLst>
                          <a:tab pos="180340" algn="l"/>
                        </a:tabLst>
                      </a:pPr>
                      <a:endParaRPr lang="fr-FR" sz="1400" dirty="0">
                        <a:effectLst/>
                      </a:endParaRPr>
                    </a:p>
                    <a:p>
                      <a:pPr>
                        <a:lnSpc>
                          <a:spcPct val="100000"/>
                        </a:lnSpc>
                        <a:spcAft>
                          <a:spcPts val="0"/>
                        </a:spcAft>
                        <a:tabLst>
                          <a:tab pos="180340" algn="l"/>
                        </a:tabLst>
                      </a:pPr>
                      <a:r>
                        <a:rPr lang="fr-FR" sz="1400" dirty="0">
                          <a:effectLst/>
                        </a:rPr>
                        <a:t>Puis </a:t>
                      </a:r>
                      <a:r>
                        <a:rPr lang="fr-FR" sz="1400" dirty="0" smtClean="0">
                          <a:effectLst/>
                        </a:rPr>
                        <a:t>bilans hebdomadaires </a:t>
                      </a:r>
                      <a:r>
                        <a:rPr lang="fr-FR" sz="1400" dirty="0">
                          <a:effectLst/>
                        </a:rPr>
                        <a:t>suivant l’évolution de l’enfant.</a:t>
                      </a:r>
                      <a:endParaRPr lang="fr-FR"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78079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6675" y="35332"/>
            <a:ext cx="1546705" cy="369332"/>
          </a:xfrm>
          <a:prstGeom prst="rect">
            <a:avLst/>
          </a:prstGeom>
          <a:noFill/>
        </p:spPr>
        <p:txBody>
          <a:bodyPr wrap="none" rtlCol="0">
            <a:spAutoFit/>
          </a:bodyPr>
          <a:lstStyle/>
          <a:p>
            <a:r>
              <a:rPr lang="fr-FR" u="sng" dirty="0" smtClean="0">
                <a:solidFill>
                  <a:schemeClr val="bg1">
                    <a:lumMod val="65000"/>
                  </a:schemeClr>
                </a:solidFill>
              </a:rPr>
              <a:t>Proposition 2 :</a:t>
            </a:r>
            <a:endParaRPr lang="fr-FR" u="sng" dirty="0">
              <a:solidFill>
                <a:schemeClr val="bg1">
                  <a:lumMod val="65000"/>
                </a:schemeClr>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1726686393"/>
              </p:ext>
            </p:extLst>
          </p:nvPr>
        </p:nvGraphicFramePr>
        <p:xfrm>
          <a:off x="182289" y="425806"/>
          <a:ext cx="8640960" cy="6180300"/>
        </p:xfrm>
        <a:graphic>
          <a:graphicData uri="http://schemas.openxmlformats.org/drawingml/2006/table">
            <a:tbl>
              <a:tblPr firstRow="1" firstCol="1" bandRow="1"/>
              <a:tblGrid>
                <a:gridCol w="2085927"/>
                <a:gridCol w="2206901"/>
                <a:gridCol w="2336517"/>
                <a:gridCol w="2011615"/>
              </a:tblGrid>
              <a:tr h="175011">
                <a:tc>
                  <a:txBody>
                    <a:bodyPr/>
                    <a:lstStyle/>
                    <a:p>
                      <a:pPr>
                        <a:lnSpc>
                          <a:spcPct val="107000"/>
                        </a:lnSpc>
                        <a:spcAft>
                          <a:spcPts val="0"/>
                        </a:spcAft>
                      </a:pPr>
                      <a:r>
                        <a:rPr lang="fr-FR" sz="1100" b="1">
                          <a:solidFill>
                            <a:srgbClr val="FFFFFF"/>
                          </a:solidFill>
                          <a:effectLst/>
                          <a:latin typeface="Calibri"/>
                          <a:ea typeface="Calibri"/>
                          <a:cs typeface="Times New Roman"/>
                        </a:rPr>
                        <a:t>Actions</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b="1">
                          <a:solidFill>
                            <a:srgbClr val="FFFFFF"/>
                          </a:solidFill>
                          <a:effectLst/>
                          <a:latin typeface="Calibri"/>
                          <a:ea typeface="Calibri"/>
                          <a:cs typeface="Times New Roman"/>
                        </a:rPr>
                        <a:t>Connaissances Elève</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b="1">
                          <a:solidFill>
                            <a:srgbClr val="FFFFFF"/>
                          </a:solidFill>
                          <a:effectLst/>
                          <a:latin typeface="Calibri"/>
                          <a:ea typeface="Calibri"/>
                          <a:cs typeface="Times New Roman"/>
                        </a:rPr>
                        <a:t>Actions Enseignant de la classe</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b="1">
                          <a:solidFill>
                            <a:srgbClr val="FFFFFF"/>
                          </a:solidFill>
                          <a:effectLst/>
                          <a:latin typeface="Calibri"/>
                          <a:ea typeface="Calibri"/>
                          <a:cs typeface="Times New Roman"/>
                        </a:rPr>
                        <a:t>Actions et gestes AVS</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C000"/>
                    </a:solidFill>
                  </a:tcPr>
                </a:tc>
              </a:tr>
              <a:tr h="1048771">
                <a:tc>
                  <a:txBody>
                    <a:bodyPr/>
                    <a:lstStyle/>
                    <a:p>
                      <a:pPr>
                        <a:lnSpc>
                          <a:spcPct val="107000"/>
                        </a:lnSpc>
                        <a:spcAft>
                          <a:spcPts val="0"/>
                        </a:spcAft>
                      </a:pPr>
                      <a:r>
                        <a:rPr lang="fr-FR" sz="1100" b="1">
                          <a:solidFill>
                            <a:srgbClr val="FFFFFF"/>
                          </a:solidFill>
                          <a:effectLst/>
                          <a:latin typeface="Calibri"/>
                          <a:ea typeface="Calibri"/>
                          <a:cs typeface="Times New Roman"/>
                        </a:rPr>
                        <a:t>Enseignements scolaires</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a:effectLst/>
                          <a:latin typeface="Calibri"/>
                          <a:ea typeface="Calibri"/>
                          <a:cs typeface="Times New Roman"/>
                        </a:rPr>
                        <a:t>Programmes de la N-C</a:t>
                      </a:r>
                    </a:p>
                  </a:txBody>
                  <a:tcPr marL="45534" marR="4553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dirty="0" smtClean="0">
                          <a:effectLst/>
                          <a:latin typeface="Calibri"/>
                          <a:ea typeface="Calibri"/>
                          <a:cs typeface="Times New Roman"/>
                        </a:rPr>
                        <a:t>Enseignements</a:t>
                      </a:r>
                    </a:p>
                    <a:p>
                      <a:pPr marL="171450" indent="-171450">
                        <a:lnSpc>
                          <a:spcPct val="107000"/>
                        </a:lnSpc>
                        <a:spcAft>
                          <a:spcPts val="0"/>
                        </a:spcAft>
                        <a:buFontTx/>
                        <a:buChar char="-"/>
                      </a:pPr>
                      <a:r>
                        <a:rPr lang="fr-FR" sz="1100" dirty="0" smtClean="0">
                          <a:effectLst/>
                          <a:latin typeface="Calibri"/>
                          <a:ea typeface="Calibri"/>
                          <a:cs typeface="Times New Roman"/>
                        </a:rPr>
                        <a:t>Différenciation </a:t>
                      </a:r>
                      <a:r>
                        <a:rPr lang="fr-FR" sz="1100" dirty="0">
                          <a:effectLst/>
                          <a:latin typeface="Calibri"/>
                          <a:ea typeface="Calibri"/>
                          <a:cs typeface="Times New Roman"/>
                        </a:rPr>
                        <a:t>en lien avec le </a:t>
                      </a:r>
                      <a:r>
                        <a:rPr lang="fr-FR" sz="1100" dirty="0" smtClean="0">
                          <a:effectLst/>
                          <a:latin typeface="Calibri"/>
                          <a:ea typeface="Calibri"/>
                          <a:cs typeface="Times New Roman"/>
                        </a:rPr>
                        <a:t>PPESA</a:t>
                      </a:r>
                    </a:p>
                    <a:p>
                      <a:pPr marL="171450" indent="-171450">
                        <a:lnSpc>
                          <a:spcPct val="107000"/>
                        </a:lnSpc>
                        <a:spcAft>
                          <a:spcPts val="0"/>
                        </a:spcAft>
                        <a:buFontTx/>
                        <a:buChar char="-"/>
                      </a:pPr>
                      <a:r>
                        <a:rPr lang="fr-FR" sz="1100" dirty="0" smtClean="0">
                          <a:effectLst/>
                          <a:latin typeface="Calibri"/>
                          <a:ea typeface="Calibri"/>
                          <a:cs typeface="Times New Roman"/>
                        </a:rPr>
                        <a:t>Explications </a:t>
                      </a:r>
                      <a:r>
                        <a:rPr lang="fr-FR" sz="1100" dirty="0">
                          <a:effectLst/>
                          <a:latin typeface="Calibri"/>
                          <a:ea typeface="Calibri"/>
                          <a:cs typeface="Times New Roman"/>
                        </a:rPr>
                        <a:t>des activités enseignants/ </a:t>
                      </a:r>
                      <a:r>
                        <a:rPr lang="fr-FR" sz="1100" dirty="0" smtClean="0">
                          <a:effectLst/>
                          <a:latin typeface="Calibri"/>
                          <a:ea typeface="Calibri"/>
                          <a:cs typeface="Times New Roman"/>
                        </a:rPr>
                        <a:t>AVS</a:t>
                      </a:r>
                    </a:p>
                    <a:p>
                      <a:pPr marL="171450" indent="-171450">
                        <a:lnSpc>
                          <a:spcPct val="107000"/>
                        </a:lnSpc>
                        <a:spcAft>
                          <a:spcPts val="0"/>
                        </a:spcAft>
                        <a:buFontTx/>
                        <a:buChar char="-"/>
                      </a:pPr>
                      <a:r>
                        <a:rPr lang="fr-FR" sz="1100" dirty="0" smtClean="0">
                          <a:effectLst/>
                          <a:latin typeface="Calibri"/>
                          <a:ea typeface="Calibri"/>
                          <a:cs typeface="Times New Roman"/>
                        </a:rPr>
                        <a:t>Explications </a:t>
                      </a:r>
                      <a:r>
                        <a:rPr lang="fr-FR" sz="1100" dirty="0">
                          <a:effectLst/>
                          <a:latin typeface="Calibri"/>
                          <a:ea typeface="Calibri"/>
                          <a:cs typeface="Times New Roman"/>
                        </a:rPr>
                        <a:t>des objectifs à atteindre</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a:effectLst/>
                          <a:latin typeface="Calibri"/>
                          <a:ea typeface="Calibri"/>
                          <a:cs typeface="Times New Roman"/>
                        </a:rPr>
                        <a:t>Reformuler la consigne</a:t>
                      </a:r>
                    </a:p>
                    <a:p>
                      <a:pPr>
                        <a:lnSpc>
                          <a:spcPct val="107000"/>
                        </a:lnSpc>
                        <a:spcAft>
                          <a:spcPts val="0"/>
                        </a:spcAft>
                      </a:pPr>
                      <a:r>
                        <a:rPr lang="fr-FR" sz="1100">
                          <a:effectLst/>
                          <a:latin typeface="Calibri"/>
                          <a:ea typeface="Calibri"/>
                          <a:cs typeface="Times New Roman"/>
                        </a:rPr>
                        <a:t>Compenser des actions qui ne peuvent être réalisées par l’élève (découpage, dictée à l’adulte…)</a:t>
                      </a:r>
                    </a:p>
                    <a:p>
                      <a:pPr>
                        <a:lnSpc>
                          <a:spcPct val="107000"/>
                        </a:lnSpc>
                        <a:spcAft>
                          <a:spcPts val="0"/>
                        </a:spcAft>
                      </a:pPr>
                      <a:r>
                        <a:rPr lang="fr-FR" sz="1100">
                          <a:effectLst/>
                          <a:latin typeface="Calibri"/>
                          <a:ea typeface="Calibri"/>
                          <a:cs typeface="Times New Roman"/>
                        </a:rPr>
                        <a:t> </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724352">
                <a:tc>
                  <a:txBody>
                    <a:bodyPr/>
                    <a:lstStyle/>
                    <a:p>
                      <a:pPr>
                        <a:lnSpc>
                          <a:spcPct val="107000"/>
                        </a:lnSpc>
                        <a:spcAft>
                          <a:spcPts val="0"/>
                        </a:spcAft>
                      </a:pPr>
                      <a:r>
                        <a:rPr lang="fr-FR" sz="1100" b="1">
                          <a:solidFill>
                            <a:srgbClr val="FFFFFF"/>
                          </a:solidFill>
                          <a:effectLst/>
                          <a:latin typeface="Calibri"/>
                          <a:ea typeface="Calibri"/>
                          <a:cs typeface="Times New Roman"/>
                        </a:rPr>
                        <a:t>Se déplacer en milieu scolaire</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a:effectLst/>
                          <a:latin typeface="Calibri"/>
                          <a:ea typeface="Calibri"/>
                          <a:cs typeface="Times New Roman"/>
                        </a:rPr>
                        <a:t>Connaître les différents lieux de l’école et leurs utilités (classes, toilettes, cantine…)</a:t>
                      </a:r>
                    </a:p>
                  </a:txBody>
                  <a:tcPr marL="45534" marR="4553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c>
                  <a:txBody>
                    <a:bodyPr/>
                    <a:lstStyle/>
                    <a:p>
                      <a:pPr>
                        <a:lnSpc>
                          <a:spcPct val="107000"/>
                        </a:lnSpc>
                        <a:spcAft>
                          <a:spcPts val="0"/>
                        </a:spcAft>
                      </a:pPr>
                      <a:r>
                        <a:rPr lang="fr-FR" sz="1100">
                          <a:effectLst/>
                          <a:latin typeface="Calibri"/>
                          <a:ea typeface="Calibri"/>
                          <a:cs typeface="Times New Roman"/>
                        </a:rPr>
                        <a:t> </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c>
                  <a:txBody>
                    <a:bodyPr/>
                    <a:lstStyle/>
                    <a:p>
                      <a:pPr>
                        <a:lnSpc>
                          <a:spcPct val="107000"/>
                        </a:lnSpc>
                        <a:spcAft>
                          <a:spcPts val="0"/>
                        </a:spcAft>
                      </a:pPr>
                      <a:r>
                        <a:rPr lang="fr-FR" sz="1100">
                          <a:effectLst/>
                          <a:latin typeface="Calibri"/>
                          <a:ea typeface="Calibri"/>
                          <a:cs typeface="Times New Roman"/>
                        </a:rPr>
                        <a:t>Accompagner l’élève dans ses gestes de la vie quotidienne</a:t>
                      </a:r>
                    </a:p>
                    <a:p>
                      <a:pPr>
                        <a:lnSpc>
                          <a:spcPct val="107000"/>
                        </a:lnSpc>
                        <a:spcAft>
                          <a:spcPts val="0"/>
                        </a:spcAft>
                      </a:pPr>
                      <a:r>
                        <a:rPr lang="fr-FR" sz="1100">
                          <a:effectLst/>
                          <a:latin typeface="Calibri"/>
                          <a:ea typeface="Calibri"/>
                          <a:cs typeface="Times New Roman"/>
                        </a:rPr>
                        <a:t>Aider l’élève à se déplacer dans l’école</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r>
              <a:tr h="749122">
                <a:tc>
                  <a:txBody>
                    <a:bodyPr/>
                    <a:lstStyle/>
                    <a:p>
                      <a:pPr>
                        <a:lnSpc>
                          <a:spcPct val="107000"/>
                        </a:lnSpc>
                        <a:spcAft>
                          <a:spcPts val="0"/>
                        </a:spcAft>
                      </a:pPr>
                      <a:r>
                        <a:rPr lang="fr-FR" sz="1100" b="1">
                          <a:solidFill>
                            <a:srgbClr val="FFFFFF"/>
                          </a:solidFill>
                          <a:effectLst/>
                          <a:latin typeface="Calibri"/>
                          <a:ea typeface="Calibri"/>
                          <a:cs typeface="Times New Roman"/>
                        </a:rPr>
                        <a:t>Se socialiser / Participer aux projets de la classe et de l’école</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a:effectLst/>
                          <a:latin typeface="Calibri"/>
                          <a:ea typeface="Calibri"/>
                          <a:cs typeface="Times New Roman"/>
                        </a:rPr>
                        <a:t>Se socialiser avec ses pairs</a:t>
                      </a:r>
                    </a:p>
                    <a:p>
                      <a:pPr>
                        <a:lnSpc>
                          <a:spcPct val="107000"/>
                        </a:lnSpc>
                        <a:spcAft>
                          <a:spcPts val="0"/>
                        </a:spcAft>
                      </a:pPr>
                      <a:r>
                        <a:rPr lang="fr-FR" sz="1100">
                          <a:effectLst/>
                          <a:latin typeface="Calibri"/>
                          <a:ea typeface="Calibri"/>
                          <a:cs typeface="Times New Roman"/>
                        </a:rPr>
                        <a:t>Prendre conscience de sa différence </a:t>
                      </a:r>
                    </a:p>
                    <a:p>
                      <a:pPr>
                        <a:lnSpc>
                          <a:spcPct val="107000"/>
                        </a:lnSpc>
                        <a:spcAft>
                          <a:spcPts val="0"/>
                        </a:spcAft>
                      </a:pPr>
                      <a:r>
                        <a:rPr lang="fr-FR" sz="1100">
                          <a:effectLst/>
                          <a:latin typeface="Calibri"/>
                          <a:ea typeface="Calibri"/>
                          <a:cs typeface="Times New Roman"/>
                        </a:rPr>
                        <a:t>Avoir confiance en soi</a:t>
                      </a:r>
                    </a:p>
                  </a:txBody>
                  <a:tcPr marL="45534" marR="4553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dirty="0">
                          <a:effectLst/>
                          <a:latin typeface="Calibri"/>
                          <a:ea typeface="Calibri"/>
                          <a:cs typeface="Times New Roman"/>
                        </a:rPr>
                        <a:t>Favoriser des enseignements et des actions pour la construction du vivre ensemble et de la prise de conscience des </a:t>
                      </a:r>
                      <a:r>
                        <a:rPr lang="fr-FR" sz="1100" dirty="0" smtClean="0">
                          <a:effectLst/>
                          <a:latin typeface="Calibri"/>
                          <a:ea typeface="Calibri"/>
                          <a:cs typeface="Times New Roman"/>
                        </a:rPr>
                        <a:t>différences</a:t>
                      </a:r>
                      <a:r>
                        <a:rPr lang="fr-FR" sz="1100" dirty="0">
                          <a:effectLst/>
                          <a:latin typeface="Calibri"/>
                          <a:ea typeface="Calibri"/>
                          <a:cs typeface="Times New Roman"/>
                        </a:rPr>
                        <a:t> </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a:effectLst/>
                          <a:latin typeface="Calibri"/>
                          <a:ea typeface="Calibri"/>
                          <a:cs typeface="Times New Roman"/>
                        </a:rPr>
                        <a:t>Favoriser l’interaction de l’enfant en situation de handicap avec ses pairs</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724352">
                <a:tc>
                  <a:txBody>
                    <a:bodyPr/>
                    <a:lstStyle/>
                    <a:p>
                      <a:pPr>
                        <a:lnSpc>
                          <a:spcPct val="107000"/>
                        </a:lnSpc>
                        <a:spcAft>
                          <a:spcPts val="0"/>
                        </a:spcAft>
                      </a:pPr>
                      <a:r>
                        <a:rPr lang="fr-FR" sz="1100" b="1">
                          <a:solidFill>
                            <a:srgbClr val="FFFFFF"/>
                          </a:solidFill>
                          <a:effectLst/>
                          <a:latin typeface="Calibri"/>
                          <a:ea typeface="Calibri"/>
                          <a:cs typeface="Times New Roman"/>
                        </a:rPr>
                        <a:t>Développer le tutorat et le travail en petits groupes dans les classe pour favoriser l’autonomie des élèves</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a:effectLst/>
                          <a:latin typeface="Calibri"/>
                          <a:ea typeface="Calibri"/>
                          <a:cs typeface="Times New Roman"/>
                        </a:rPr>
                        <a:t>Travailler avec un tuteur dans la classe</a:t>
                      </a:r>
                    </a:p>
                    <a:p>
                      <a:pPr>
                        <a:lnSpc>
                          <a:spcPct val="107000"/>
                        </a:lnSpc>
                        <a:spcAft>
                          <a:spcPts val="0"/>
                        </a:spcAft>
                      </a:pPr>
                      <a:r>
                        <a:rPr lang="fr-FR" sz="1100">
                          <a:effectLst/>
                          <a:latin typeface="Calibri"/>
                          <a:ea typeface="Calibri"/>
                          <a:cs typeface="Times New Roman"/>
                        </a:rPr>
                        <a:t>Accepter de travailler en groupe </a:t>
                      </a:r>
                    </a:p>
                  </a:txBody>
                  <a:tcPr marL="45534" marR="4553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c>
                  <a:txBody>
                    <a:bodyPr/>
                    <a:lstStyle/>
                    <a:p>
                      <a:pPr>
                        <a:lnSpc>
                          <a:spcPct val="107000"/>
                        </a:lnSpc>
                        <a:spcAft>
                          <a:spcPts val="0"/>
                        </a:spcAft>
                      </a:pPr>
                      <a:r>
                        <a:rPr lang="fr-FR" sz="1100">
                          <a:effectLst/>
                          <a:latin typeface="Calibri"/>
                          <a:ea typeface="Calibri"/>
                          <a:cs typeface="Times New Roman"/>
                        </a:rPr>
                        <a:t>Mettre en place des situations favorisant le tutorat et le travail de groupe</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c>
                  <a:txBody>
                    <a:bodyPr/>
                    <a:lstStyle/>
                    <a:p>
                      <a:pPr>
                        <a:lnSpc>
                          <a:spcPct val="107000"/>
                        </a:lnSpc>
                        <a:spcAft>
                          <a:spcPts val="0"/>
                        </a:spcAft>
                      </a:pPr>
                      <a:r>
                        <a:rPr lang="fr-FR" sz="1100">
                          <a:effectLst/>
                          <a:latin typeface="Calibri"/>
                          <a:ea typeface="Calibri"/>
                          <a:cs typeface="Times New Roman"/>
                        </a:rPr>
                        <a:t>Permettre à l’enfant de devenir autonome en le laissant au fur et à mesure interagir de plus en plus seul avec ses pairs</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r>
              <a:tr h="768099">
                <a:tc>
                  <a:txBody>
                    <a:bodyPr/>
                    <a:lstStyle/>
                    <a:p>
                      <a:pPr>
                        <a:lnSpc>
                          <a:spcPct val="107000"/>
                        </a:lnSpc>
                        <a:spcAft>
                          <a:spcPts val="0"/>
                        </a:spcAft>
                      </a:pPr>
                      <a:r>
                        <a:rPr lang="fr-FR" sz="1100" b="1">
                          <a:solidFill>
                            <a:srgbClr val="FFFFFF"/>
                          </a:solidFill>
                          <a:effectLst/>
                          <a:latin typeface="Calibri"/>
                          <a:ea typeface="Calibri"/>
                          <a:cs typeface="Times New Roman"/>
                        </a:rPr>
                        <a:t>Adapter l’aménagement de l’espace et du temps pour favoriser l’autonomie des élèves</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dirty="0">
                          <a:effectLst/>
                          <a:latin typeface="Calibri"/>
                          <a:ea typeface="Calibri"/>
                          <a:cs typeface="Times New Roman"/>
                        </a:rPr>
                        <a:t>Se repérer dans l’espace de la classe </a:t>
                      </a:r>
                    </a:p>
                    <a:p>
                      <a:pPr>
                        <a:lnSpc>
                          <a:spcPct val="107000"/>
                        </a:lnSpc>
                        <a:spcAft>
                          <a:spcPts val="0"/>
                        </a:spcAft>
                      </a:pPr>
                      <a:r>
                        <a:rPr lang="fr-FR" sz="1100" dirty="0">
                          <a:effectLst/>
                          <a:latin typeface="Calibri"/>
                          <a:ea typeface="Calibri"/>
                          <a:cs typeface="Times New Roman"/>
                        </a:rPr>
                        <a:t>Utiliser un time </a:t>
                      </a:r>
                      <a:r>
                        <a:rPr lang="fr-FR" sz="1100" dirty="0" err="1">
                          <a:effectLst/>
                          <a:latin typeface="Calibri"/>
                          <a:ea typeface="Calibri"/>
                          <a:cs typeface="Times New Roman"/>
                        </a:rPr>
                        <a:t>timer</a:t>
                      </a:r>
                      <a:endParaRPr lang="fr-FR" sz="1100" dirty="0">
                        <a:effectLst/>
                        <a:latin typeface="Calibri"/>
                        <a:ea typeface="Calibri"/>
                        <a:cs typeface="Times New Roman"/>
                      </a:endParaRPr>
                    </a:p>
                    <a:p>
                      <a:pPr>
                        <a:lnSpc>
                          <a:spcPct val="107000"/>
                        </a:lnSpc>
                        <a:spcAft>
                          <a:spcPts val="0"/>
                        </a:spcAft>
                      </a:pPr>
                      <a:r>
                        <a:rPr lang="fr-FR" sz="1100" dirty="0">
                          <a:effectLst/>
                          <a:latin typeface="Calibri"/>
                          <a:ea typeface="Calibri"/>
                          <a:cs typeface="Times New Roman"/>
                        </a:rPr>
                        <a:t>Utiliser son emploi du temps </a:t>
                      </a:r>
                      <a:r>
                        <a:rPr lang="fr-FR" sz="1100" dirty="0" smtClean="0">
                          <a:effectLst/>
                          <a:latin typeface="Calibri"/>
                          <a:ea typeface="Calibri"/>
                          <a:cs typeface="Times New Roman"/>
                        </a:rPr>
                        <a:t>individualisé</a:t>
                      </a:r>
                      <a:endParaRPr lang="fr-FR" sz="1100" dirty="0">
                        <a:effectLst/>
                        <a:latin typeface="Calibri"/>
                        <a:ea typeface="Calibri"/>
                        <a:cs typeface="Times New Roman"/>
                      </a:endParaRPr>
                    </a:p>
                  </a:txBody>
                  <a:tcPr marL="45534" marR="4553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dirty="0">
                          <a:effectLst/>
                          <a:latin typeface="Calibri"/>
                          <a:ea typeface="Calibri"/>
                          <a:cs typeface="Times New Roman"/>
                        </a:rPr>
                        <a:t>Permettre l’autonomie des élèves en expliquant l’utilisation des outils</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dirty="0">
                          <a:effectLst/>
                          <a:latin typeface="Calibri"/>
                          <a:ea typeface="Calibri"/>
                          <a:cs typeface="Times New Roman"/>
                        </a:rPr>
                        <a:t>Vérifier la compréhension de l’emploi du temps, du time </a:t>
                      </a:r>
                      <a:r>
                        <a:rPr lang="fr-FR" sz="1100" dirty="0" err="1">
                          <a:effectLst/>
                          <a:latin typeface="Calibri"/>
                          <a:ea typeface="Calibri"/>
                          <a:cs typeface="Times New Roman"/>
                        </a:rPr>
                        <a:t>timer</a:t>
                      </a:r>
                      <a:endParaRPr lang="fr-FR" sz="1100" dirty="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541238">
                <a:tc>
                  <a:txBody>
                    <a:bodyPr/>
                    <a:lstStyle/>
                    <a:p>
                      <a:pPr>
                        <a:lnSpc>
                          <a:spcPct val="107000"/>
                        </a:lnSpc>
                        <a:spcAft>
                          <a:spcPts val="0"/>
                        </a:spcAft>
                      </a:pPr>
                      <a:r>
                        <a:rPr lang="fr-FR" sz="1100" b="1">
                          <a:solidFill>
                            <a:srgbClr val="FFFFFF"/>
                          </a:solidFill>
                          <a:effectLst/>
                          <a:latin typeface="Calibri"/>
                          <a:ea typeface="Calibri"/>
                          <a:cs typeface="Times New Roman"/>
                        </a:rPr>
                        <a:t>Devenir autonome</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a:effectLst/>
                          <a:latin typeface="Calibri"/>
                          <a:ea typeface="Calibri"/>
                          <a:cs typeface="Times New Roman"/>
                        </a:rPr>
                        <a:t>Utiliser seul les outils mis en place</a:t>
                      </a:r>
                    </a:p>
                  </a:txBody>
                  <a:tcPr marL="45534" marR="4553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c>
                  <a:txBody>
                    <a:bodyPr/>
                    <a:lstStyle/>
                    <a:p>
                      <a:pPr>
                        <a:lnSpc>
                          <a:spcPct val="107000"/>
                        </a:lnSpc>
                        <a:spcAft>
                          <a:spcPts val="0"/>
                        </a:spcAft>
                      </a:pPr>
                      <a:r>
                        <a:rPr lang="fr-FR" sz="1100">
                          <a:effectLst/>
                          <a:latin typeface="Calibri"/>
                          <a:ea typeface="Calibri"/>
                          <a:cs typeface="Times New Roman"/>
                        </a:rPr>
                        <a:t>Mise en place d’outils permettant à l’élève de gagner en autonomie et de se passer de l’AVS</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c>
                  <a:txBody>
                    <a:bodyPr/>
                    <a:lstStyle/>
                    <a:p>
                      <a:pPr>
                        <a:lnSpc>
                          <a:spcPct val="107000"/>
                        </a:lnSpc>
                        <a:spcAft>
                          <a:spcPts val="0"/>
                        </a:spcAft>
                      </a:pPr>
                      <a:r>
                        <a:rPr lang="fr-FR" sz="1100">
                          <a:effectLst/>
                          <a:latin typeface="Calibri"/>
                          <a:ea typeface="Calibri"/>
                          <a:cs typeface="Times New Roman"/>
                        </a:rPr>
                        <a:t> </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r>
              <a:tr h="541238">
                <a:tc>
                  <a:txBody>
                    <a:bodyPr/>
                    <a:lstStyle/>
                    <a:p>
                      <a:pPr>
                        <a:lnSpc>
                          <a:spcPct val="107000"/>
                        </a:lnSpc>
                        <a:spcAft>
                          <a:spcPts val="0"/>
                        </a:spcAft>
                      </a:pPr>
                      <a:r>
                        <a:rPr lang="fr-FR" sz="1100" b="1">
                          <a:solidFill>
                            <a:srgbClr val="FFFFFF"/>
                          </a:solidFill>
                          <a:effectLst/>
                          <a:latin typeface="Calibri"/>
                          <a:ea typeface="Calibri"/>
                          <a:cs typeface="Times New Roman"/>
                        </a:rPr>
                        <a:t> </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a:effectLst/>
                          <a:latin typeface="Calibri"/>
                          <a:ea typeface="Calibri"/>
                          <a:cs typeface="Times New Roman"/>
                        </a:rPr>
                        <a:t> </a:t>
                      </a:r>
                    </a:p>
                  </a:txBody>
                  <a:tcPr marL="45534" marR="4553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a:effectLst/>
                          <a:latin typeface="Calibri"/>
                          <a:ea typeface="Calibri"/>
                          <a:cs typeface="Times New Roman"/>
                        </a:rPr>
                        <a:t>Mettre en place un emploi du temps au plus proche des rythmes biologiques de l’élève</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a:effectLst/>
                          <a:latin typeface="Calibri"/>
                          <a:ea typeface="Calibri"/>
                          <a:cs typeface="Times New Roman"/>
                        </a:rPr>
                        <a:t> </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724352">
                <a:tc>
                  <a:txBody>
                    <a:bodyPr/>
                    <a:lstStyle/>
                    <a:p>
                      <a:pPr>
                        <a:lnSpc>
                          <a:spcPct val="107000"/>
                        </a:lnSpc>
                        <a:spcAft>
                          <a:spcPts val="0"/>
                        </a:spcAft>
                      </a:pPr>
                      <a:r>
                        <a:rPr lang="fr-FR" sz="1100" b="1">
                          <a:solidFill>
                            <a:srgbClr val="FFFFFF"/>
                          </a:solidFill>
                          <a:effectLst/>
                          <a:latin typeface="Calibri"/>
                          <a:ea typeface="Calibri"/>
                          <a:cs typeface="Times New Roman"/>
                        </a:rPr>
                        <a:t>Permettre aux élèves d’avoir une activité secondaire ou un coin apaisant (pour désamorcer une crise)</a:t>
                      </a:r>
                      <a:endParaRPr lang="fr-FR" sz="110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a:effectLst/>
                          <a:latin typeface="Calibri"/>
                          <a:ea typeface="Calibri"/>
                          <a:cs typeface="Times New Roman"/>
                        </a:rPr>
                        <a:t>Permettre aux élèves de libérer les tensions </a:t>
                      </a:r>
                    </a:p>
                  </a:txBody>
                  <a:tcPr marL="45534" marR="4553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c>
                  <a:txBody>
                    <a:bodyPr/>
                    <a:lstStyle/>
                    <a:p>
                      <a:pPr>
                        <a:lnSpc>
                          <a:spcPct val="107000"/>
                        </a:lnSpc>
                        <a:spcAft>
                          <a:spcPts val="0"/>
                        </a:spcAft>
                      </a:pPr>
                      <a:r>
                        <a:rPr lang="fr-FR" sz="1100">
                          <a:effectLst/>
                          <a:latin typeface="Calibri"/>
                          <a:ea typeface="Calibri"/>
                          <a:cs typeface="Times New Roman"/>
                        </a:rPr>
                        <a:t>Mise en place d’un projet d’accompagnement pour les élèves TDAH, problèmes attentionnels et comportementaux</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c>
                  <a:txBody>
                    <a:bodyPr/>
                    <a:lstStyle/>
                    <a:p>
                      <a:pPr>
                        <a:lnSpc>
                          <a:spcPct val="107000"/>
                        </a:lnSpc>
                        <a:spcAft>
                          <a:spcPts val="0"/>
                        </a:spcAft>
                      </a:pPr>
                      <a:r>
                        <a:rPr lang="fr-FR" sz="1100">
                          <a:effectLst/>
                          <a:latin typeface="Calibri"/>
                          <a:ea typeface="Calibri"/>
                          <a:cs typeface="Times New Roman"/>
                        </a:rPr>
                        <a:t> </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C0"/>
                    </a:solidFill>
                  </a:tcPr>
                </a:tc>
              </a:tr>
              <a:tr h="175011">
                <a:tc>
                  <a:txBody>
                    <a:bodyPr/>
                    <a:lstStyle/>
                    <a:p>
                      <a:pPr>
                        <a:lnSpc>
                          <a:spcPct val="107000"/>
                        </a:lnSpc>
                        <a:spcAft>
                          <a:spcPts val="0"/>
                        </a:spcAft>
                      </a:pPr>
                      <a:r>
                        <a:rPr lang="fr-FR" sz="1100" b="1" dirty="0">
                          <a:solidFill>
                            <a:srgbClr val="FFFFFF"/>
                          </a:solidFill>
                          <a:effectLst/>
                          <a:latin typeface="Calibri"/>
                          <a:ea typeface="Calibri"/>
                          <a:cs typeface="Times New Roman"/>
                        </a:rPr>
                        <a:t>Document  de suivi de l’élève</a:t>
                      </a:r>
                      <a:endParaRPr lang="fr-FR" sz="1100" dirty="0">
                        <a:effectLst/>
                        <a:latin typeface="Calibri"/>
                        <a:ea typeface="Calibri"/>
                        <a:cs typeface="Times New Roman"/>
                      </a:endParaRPr>
                    </a:p>
                  </a:txBody>
                  <a:tcPr marL="45534" marR="45534"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07000"/>
                        </a:lnSpc>
                        <a:spcAft>
                          <a:spcPts val="0"/>
                        </a:spcAft>
                      </a:pPr>
                      <a:r>
                        <a:rPr lang="fr-FR" sz="1100" dirty="0">
                          <a:effectLst/>
                          <a:latin typeface="Calibri"/>
                          <a:ea typeface="Calibri"/>
                          <a:cs typeface="Times New Roman"/>
                        </a:rPr>
                        <a:t> </a:t>
                      </a:r>
                    </a:p>
                  </a:txBody>
                  <a:tcPr marL="45534" marR="45534"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dirty="0">
                          <a:effectLst/>
                          <a:latin typeface="Calibri"/>
                          <a:ea typeface="Calibri"/>
                          <a:cs typeface="Times New Roman"/>
                        </a:rPr>
                        <a:t> </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nSpc>
                          <a:spcPct val="107000"/>
                        </a:lnSpc>
                        <a:spcAft>
                          <a:spcPts val="0"/>
                        </a:spcAft>
                      </a:pPr>
                      <a:r>
                        <a:rPr lang="fr-FR" sz="1100" dirty="0">
                          <a:effectLst/>
                          <a:latin typeface="Calibri"/>
                          <a:ea typeface="Calibri"/>
                          <a:cs typeface="Times New Roman"/>
                        </a:rPr>
                        <a:t> </a:t>
                      </a:r>
                    </a:p>
                  </a:txBody>
                  <a:tcPr marL="45534" marR="4553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bl>
          </a:graphicData>
        </a:graphic>
      </p:graphicFrame>
    </p:spTree>
    <p:extLst>
      <p:ext uri="{BB962C8B-B14F-4D97-AF65-F5344CB8AC3E}">
        <p14:creationId xmlns:p14="http://schemas.microsoft.com/office/powerpoint/2010/main" val="1748294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340869" y="562422"/>
            <a:ext cx="8496944" cy="5113957"/>
            <a:chOff x="323528" y="188640"/>
            <a:chExt cx="8496944" cy="5113957"/>
          </a:xfrm>
        </p:grpSpPr>
        <p:graphicFrame>
          <p:nvGraphicFramePr>
            <p:cNvPr id="6" name="Objet 5"/>
            <p:cNvGraphicFramePr>
              <a:graphicFrameLocks noChangeAspect="1"/>
            </p:cNvGraphicFramePr>
            <p:nvPr>
              <p:extLst>
                <p:ext uri="{D42A27DB-BD31-4B8C-83A1-F6EECF244321}">
                  <p14:modId xmlns:p14="http://schemas.microsoft.com/office/powerpoint/2010/main" val="421182527"/>
                </p:ext>
              </p:extLst>
            </p:nvPr>
          </p:nvGraphicFramePr>
          <p:xfrm>
            <a:off x="611560" y="1268760"/>
            <a:ext cx="6096000" cy="4033837"/>
          </p:xfrm>
          <a:graphic>
            <a:graphicData uri="http://schemas.openxmlformats.org/presentationml/2006/ole">
              <mc:AlternateContent xmlns:mc="http://schemas.openxmlformats.org/markup-compatibility/2006">
                <mc:Choice xmlns:v="urn:schemas-microsoft-com:vml" Requires="v">
                  <p:oleObj spid="_x0000_s2127" name="Document" r:id="rId3" imgW="10143672" imgH="6711796" progId="Word.Document.12">
                    <p:embed/>
                  </p:oleObj>
                </mc:Choice>
                <mc:Fallback>
                  <p:oleObj name="Document" r:id="rId3" imgW="10143672" imgH="6711796" progId="Word.Document.12">
                    <p:embed/>
                    <p:pic>
                      <p:nvPicPr>
                        <p:cNvPr id="0" name=""/>
                        <p:cNvPicPr/>
                        <p:nvPr/>
                      </p:nvPicPr>
                      <p:blipFill>
                        <a:blip r:embed="rId4"/>
                        <a:stretch>
                          <a:fillRect/>
                        </a:stretch>
                      </p:blipFill>
                      <p:spPr>
                        <a:xfrm>
                          <a:off x="611560" y="1268760"/>
                          <a:ext cx="6096000" cy="4033837"/>
                        </a:xfrm>
                        <a:prstGeom prst="rect">
                          <a:avLst/>
                        </a:prstGeom>
                      </p:spPr>
                    </p:pic>
                  </p:oleObj>
                </mc:Fallback>
              </mc:AlternateContent>
            </a:graphicData>
          </a:graphic>
        </p:graphicFrame>
        <p:sp>
          <p:nvSpPr>
            <p:cNvPr id="7" name="Rectangle 6"/>
            <p:cNvSpPr/>
            <p:nvPr/>
          </p:nvSpPr>
          <p:spPr>
            <a:xfrm>
              <a:off x="323528" y="188640"/>
              <a:ext cx="8496944" cy="646331"/>
            </a:xfrm>
            <a:prstGeom prst="rect">
              <a:avLst/>
            </a:prstGeom>
          </p:spPr>
          <p:txBody>
            <a:bodyPr wrap="square">
              <a:spAutoFit/>
            </a:bodyPr>
            <a:lstStyle/>
            <a:p>
              <a:r>
                <a:rPr lang="fr-FR" b="1" dirty="0"/>
                <a:t>Référentiel des compétences caractéristiques d’un enseignant spécialisé – Annexe 1 – CAPPEI – BO n°7 du 16-02-2017</a:t>
              </a:r>
              <a:endParaRPr lang="fr-FR" dirty="0"/>
            </a:p>
          </p:txBody>
        </p:sp>
        <p:sp>
          <p:nvSpPr>
            <p:cNvPr id="8" name="ZoneTexte 7"/>
            <p:cNvSpPr txBox="1"/>
            <p:nvPr/>
          </p:nvSpPr>
          <p:spPr>
            <a:xfrm>
              <a:off x="611560" y="1052736"/>
              <a:ext cx="7848872" cy="715089"/>
            </a:xfrm>
            <a:prstGeom prst="round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smtClean="0"/>
                <a:t>1. L'enseignant </a:t>
              </a:r>
              <a:r>
                <a:rPr lang="fr-FR" b="1" dirty="0"/>
                <a:t>spécialisé exerce dans le contexte professionnel spécifique d’un dispositif d’éducation </a:t>
              </a:r>
              <a:r>
                <a:rPr lang="fr-FR" b="1" dirty="0" smtClean="0"/>
                <a:t>inclusive </a:t>
              </a:r>
              <a:endParaRPr lang="fr-FR" dirty="0"/>
            </a:p>
          </p:txBody>
        </p:sp>
        <p:sp>
          <p:nvSpPr>
            <p:cNvPr id="9" name="ZoneTexte 8"/>
            <p:cNvSpPr txBox="1"/>
            <p:nvPr/>
          </p:nvSpPr>
          <p:spPr>
            <a:xfrm>
              <a:off x="600388" y="2276872"/>
              <a:ext cx="7848872" cy="715089"/>
            </a:xfrm>
            <a:prstGeom prst="roundRect">
              <a:avLst/>
            </a:prstGeom>
            <a:solidFill>
              <a:schemeClr val="bg1"/>
            </a:solidFill>
            <a:ln w="28575">
              <a:solidFill>
                <a:schemeClr val="accent6"/>
              </a:solidFill>
            </a:ln>
          </p:spPr>
          <p:txBody>
            <a:bodyPr wrap="square" rtlCol="0">
              <a:spAutoFit/>
            </a:bodyPr>
            <a:lstStyle/>
            <a:p>
              <a:r>
                <a:rPr lang="fr-FR" b="1" dirty="0" smtClean="0"/>
                <a:t>2. L'enseignant </a:t>
              </a:r>
              <a:r>
                <a:rPr lang="fr-FR" b="1" dirty="0"/>
                <a:t>spécialisé exerce une fonction d’expert de l’analyse des besoins éducatifs particuliers et des réponses à construire </a:t>
              </a:r>
              <a:r>
                <a:rPr lang="fr-FR" b="1" dirty="0" smtClean="0"/>
                <a:t> </a:t>
              </a:r>
              <a:endParaRPr lang="fr-FR" dirty="0"/>
            </a:p>
          </p:txBody>
        </p:sp>
        <p:sp>
          <p:nvSpPr>
            <p:cNvPr id="10" name="ZoneTexte 9"/>
            <p:cNvSpPr txBox="1"/>
            <p:nvPr/>
          </p:nvSpPr>
          <p:spPr>
            <a:xfrm>
              <a:off x="539552" y="3429000"/>
              <a:ext cx="7848872" cy="715089"/>
            </a:xfrm>
            <a:prstGeom prst="round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fr-FR" b="1" dirty="0" smtClean="0"/>
                <a:t>3. L'enseignant </a:t>
              </a:r>
              <a:r>
                <a:rPr lang="fr-FR" b="1" dirty="0"/>
                <a:t>spécialisé exerce une fonction de personne ressource pour l’éducation inclusive dans des situations diverses </a:t>
              </a:r>
              <a:endParaRPr lang="fr-FR" dirty="0"/>
            </a:p>
          </p:txBody>
        </p:sp>
      </p:grpSp>
    </p:spTree>
    <p:extLst>
      <p:ext uri="{BB962C8B-B14F-4D97-AF65-F5344CB8AC3E}">
        <p14:creationId xmlns:p14="http://schemas.microsoft.com/office/powerpoint/2010/main" val="1670136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65883" y="332655"/>
            <a:ext cx="7560840" cy="2246769"/>
          </a:xfrm>
          <a:prstGeom prst="rect">
            <a:avLst/>
          </a:prstGeom>
          <a:noFill/>
        </p:spPr>
        <p:txBody>
          <a:bodyPr wrap="square" rtlCol="0">
            <a:spAutoFit/>
          </a:bodyPr>
          <a:lstStyle/>
          <a:p>
            <a:pPr algn="ctr"/>
            <a:r>
              <a:rPr lang="fr-FR" sz="2800" b="1" u="sng" dirty="0" smtClean="0">
                <a:solidFill>
                  <a:schemeClr val="accent3"/>
                </a:solidFill>
              </a:rPr>
              <a:t>Axe 3</a:t>
            </a:r>
          </a:p>
          <a:p>
            <a:pPr algn="ctr"/>
            <a:endParaRPr lang="fr-FR" sz="2800" b="1" u="sng" dirty="0">
              <a:solidFill>
                <a:schemeClr val="accent3"/>
              </a:solidFill>
            </a:endParaRPr>
          </a:p>
          <a:p>
            <a:pPr algn="ctr"/>
            <a:r>
              <a:rPr lang="fr-FR" sz="2800" b="1" dirty="0">
                <a:solidFill>
                  <a:schemeClr val="accent3"/>
                </a:solidFill>
              </a:rPr>
              <a:t>L'enseignant spécialisé exerce une fonction de </a:t>
            </a:r>
            <a:r>
              <a:rPr lang="fr-FR" sz="2800" b="1" u="sng" dirty="0">
                <a:solidFill>
                  <a:schemeClr val="accent3">
                    <a:lumMod val="75000"/>
                  </a:schemeClr>
                </a:solidFill>
              </a:rPr>
              <a:t>personne ressource </a:t>
            </a:r>
            <a:r>
              <a:rPr lang="fr-FR" sz="2800" b="1" dirty="0">
                <a:solidFill>
                  <a:schemeClr val="accent3"/>
                </a:solidFill>
              </a:rPr>
              <a:t>pour l’éducation inclusive dans des situations diverses </a:t>
            </a:r>
          </a:p>
        </p:txBody>
      </p:sp>
      <p:graphicFrame>
        <p:nvGraphicFramePr>
          <p:cNvPr id="7" name="Tableau 6"/>
          <p:cNvGraphicFramePr>
            <a:graphicFrameLocks noGrp="1"/>
          </p:cNvGraphicFramePr>
          <p:nvPr>
            <p:extLst>
              <p:ext uri="{D42A27DB-BD31-4B8C-83A1-F6EECF244321}">
                <p14:modId xmlns:p14="http://schemas.microsoft.com/office/powerpoint/2010/main" val="2339633046"/>
              </p:ext>
            </p:extLst>
          </p:nvPr>
        </p:nvGraphicFramePr>
        <p:xfrm>
          <a:off x="457200" y="2843624"/>
          <a:ext cx="8229600" cy="3393685"/>
        </p:xfrm>
        <a:graphic>
          <a:graphicData uri="http://schemas.openxmlformats.org/drawingml/2006/table">
            <a:tbl>
              <a:tblPr firstRow="1" firstCol="1" bandRow="1">
                <a:tableStyleId>{B301B821-A1FF-4177-AEE7-76D212191A09}</a:tableStyleId>
              </a:tblPr>
              <a:tblGrid>
                <a:gridCol w="8229600"/>
              </a:tblGrid>
              <a:tr h="364402">
                <a:tc>
                  <a:txBody>
                    <a:bodyPr/>
                    <a:lstStyle/>
                    <a:p>
                      <a:pPr marL="0" lvl="0" indent="0">
                        <a:lnSpc>
                          <a:spcPct val="115000"/>
                        </a:lnSpc>
                        <a:spcBef>
                          <a:spcPts val="600"/>
                        </a:spcBef>
                        <a:spcAft>
                          <a:spcPts val="600"/>
                        </a:spcAft>
                        <a:buFont typeface="+mj-lt"/>
                        <a:buNone/>
                      </a:pPr>
                      <a:r>
                        <a:rPr lang="fr-FR" sz="1200" dirty="0" smtClean="0">
                          <a:effectLst/>
                        </a:rPr>
                        <a:t>3.</a:t>
                      </a:r>
                      <a:r>
                        <a:rPr lang="fr-FR" sz="1200" baseline="0" dirty="0" smtClean="0">
                          <a:effectLst/>
                        </a:rPr>
                        <a:t> </a:t>
                      </a:r>
                      <a:r>
                        <a:rPr lang="fr-FR" sz="1200" dirty="0" smtClean="0">
                          <a:effectLst/>
                        </a:rPr>
                        <a:t>L'enseignant </a:t>
                      </a:r>
                      <a:r>
                        <a:rPr lang="fr-FR" sz="1200" dirty="0">
                          <a:effectLst/>
                        </a:rPr>
                        <a:t>spécialisé exerce une fonction de personne ressource pour l’éducation inclusive dans des situations diverses </a:t>
                      </a:r>
                      <a:endParaRPr lang="fr-FR" sz="1100" dirty="0">
                        <a:effectLst/>
                        <a:latin typeface="Calibri"/>
                        <a:ea typeface="Calibri"/>
                        <a:cs typeface="Times New Roman"/>
                      </a:endParaRPr>
                    </a:p>
                  </a:txBody>
                  <a:tcPr marL="68580" marR="68580" marT="0" marB="0" anchor="ctr"/>
                </a:tc>
              </a:tr>
              <a:tr h="336587">
                <a:tc>
                  <a:txBody>
                    <a:bodyPr/>
                    <a:lstStyle/>
                    <a:p>
                      <a:pPr>
                        <a:spcBef>
                          <a:spcPts val="600"/>
                        </a:spcBef>
                        <a:spcAft>
                          <a:spcPts val="0"/>
                        </a:spcAft>
                      </a:pPr>
                      <a:r>
                        <a:rPr lang="fr-FR" sz="1200" dirty="0">
                          <a:effectLst/>
                        </a:rPr>
                        <a:t>en s’appropriant et en diffusant les enjeux éthiques et sociétaux de l’École inclusive ; </a:t>
                      </a:r>
                      <a:r>
                        <a:rPr lang="fr-FR" sz="1200" dirty="0" smtClean="0">
                          <a:effectLst/>
                        </a:rPr>
                        <a:t> </a:t>
                      </a:r>
                      <a:r>
                        <a:rPr lang="fr-FR" sz="1200" i="1" dirty="0" smtClean="0">
                          <a:solidFill>
                            <a:schemeClr val="accent3">
                              <a:lumMod val="75000"/>
                            </a:schemeClr>
                          </a:solidFill>
                          <a:effectLst/>
                        </a:rPr>
                        <a:t>Lifou</a:t>
                      </a:r>
                      <a:endParaRPr lang="fr-FR" sz="1200" i="1" dirty="0">
                        <a:solidFill>
                          <a:schemeClr val="accent3">
                            <a:lumMod val="75000"/>
                          </a:schemeClr>
                        </a:solidFill>
                        <a:effectLst/>
                        <a:latin typeface="Arial"/>
                        <a:ea typeface="Calibri"/>
                        <a:cs typeface="Times New Roman"/>
                      </a:endParaRPr>
                    </a:p>
                  </a:txBody>
                  <a:tcPr marL="68580" marR="68580" marT="0" marB="0" anchor="ctr"/>
                </a:tc>
              </a:tr>
              <a:tr h="673174">
                <a:tc>
                  <a:txBody>
                    <a:bodyPr/>
                    <a:lstStyle/>
                    <a:p>
                      <a:pPr>
                        <a:spcBef>
                          <a:spcPts val="600"/>
                        </a:spcBef>
                        <a:spcAft>
                          <a:spcPts val="0"/>
                        </a:spcAft>
                      </a:pPr>
                      <a:r>
                        <a:rPr lang="fr-FR" sz="1200" dirty="0">
                          <a:effectLst/>
                        </a:rPr>
                        <a:t>en répondant dans le contexte d’exercice aux demandes de conseils concernant l’élaboration de réponses pédagogiques concertées à des BEP </a:t>
                      </a:r>
                      <a:r>
                        <a:rPr lang="fr-FR" sz="1200" b="1" i="1" kern="1200" dirty="0">
                          <a:solidFill>
                            <a:schemeClr val="tx1"/>
                          </a:solidFill>
                          <a:effectLst/>
                          <a:latin typeface="+mn-lt"/>
                          <a:ea typeface="+mn-ea"/>
                          <a:cs typeface="+mn-cs"/>
                        </a:rPr>
                        <a:t>; </a:t>
                      </a:r>
                      <a:r>
                        <a:rPr lang="fr-FR" sz="1200" b="1" i="1" kern="1200" dirty="0" smtClean="0">
                          <a:solidFill>
                            <a:schemeClr val="accent3">
                              <a:lumMod val="75000"/>
                            </a:schemeClr>
                          </a:solidFill>
                          <a:effectLst/>
                          <a:latin typeface="+mn-lt"/>
                          <a:ea typeface="+mn-ea"/>
                          <a:cs typeface="+mn-cs"/>
                        </a:rPr>
                        <a:t> Lifou</a:t>
                      </a:r>
                      <a:endParaRPr lang="fr-FR" sz="1200" b="1" i="1" kern="1200" dirty="0">
                        <a:solidFill>
                          <a:schemeClr val="accent3">
                            <a:lumMod val="75000"/>
                          </a:schemeClr>
                        </a:solidFill>
                        <a:effectLst/>
                        <a:latin typeface="+mn-lt"/>
                        <a:ea typeface="+mn-ea"/>
                        <a:cs typeface="+mn-cs"/>
                      </a:endParaRPr>
                    </a:p>
                  </a:txBody>
                  <a:tcPr marL="68580" marR="68580" marT="0" marB="0" anchor="ctr"/>
                </a:tc>
              </a:tr>
              <a:tr h="336587">
                <a:tc>
                  <a:txBody>
                    <a:bodyPr/>
                    <a:lstStyle/>
                    <a:p>
                      <a:pPr>
                        <a:spcBef>
                          <a:spcPts val="600"/>
                        </a:spcBef>
                        <a:spcAft>
                          <a:spcPts val="0"/>
                        </a:spcAft>
                      </a:pPr>
                      <a:r>
                        <a:rPr lang="fr-FR" sz="1200">
                          <a:effectLst/>
                        </a:rPr>
                        <a:t>en mobilisant les éléments des cadres législatif et réglementaire dans la variété de ses missions ; </a:t>
                      </a:r>
                      <a:endParaRPr lang="fr-FR" sz="1200">
                        <a:solidFill>
                          <a:srgbClr val="000000"/>
                        </a:solidFill>
                        <a:effectLst/>
                        <a:latin typeface="Arial"/>
                        <a:ea typeface="Calibri"/>
                        <a:cs typeface="Times New Roman"/>
                      </a:endParaRPr>
                    </a:p>
                  </a:txBody>
                  <a:tcPr marL="68580" marR="68580" marT="0" marB="0" anchor="ctr"/>
                </a:tc>
              </a:tr>
              <a:tr h="336587">
                <a:tc>
                  <a:txBody>
                    <a:bodyPr/>
                    <a:lstStyle/>
                    <a:p>
                      <a:pPr>
                        <a:spcBef>
                          <a:spcPts val="600"/>
                        </a:spcBef>
                        <a:spcAft>
                          <a:spcPts val="0"/>
                        </a:spcAft>
                      </a:pPr>
                      <a:r>
                        <a:rPr lang="fr-FR" sz="1200" dirty="0">
                          <a:effectLst/>
                        </a:rPr>
                        <a:t>en connaissant et en coopérant avec la diversité des partenaires et des acteurs de l’École inclusive ; </a:t>
                      </a:r>
                      <a:r>
                        <a:rPr lang="fr-FR" sz="1200" b="1" i="1" kern="1200" dirty="0" smtClean="0">
                          <a:solidFill>
                            <a:schemeClr val="accent3">
                              <a:lumMod val="75000"/>
                            </a:schemeClr>
                          </a:solidFill>
                          <a:effectLst/>
                          <a:latin typeface="+mn-lt"/>
                          <a:ea typeface="+mn-ea"/>
                          <a:cs typeface="+mn-cs"/>
                        </a:rPr>
                        <a:t>Koné</a:t>
                      </a:r>
                      <a:endParaRPr lang="fr-FR" sz="1200" b="1" i="1" kern="1200" dirty="0">
                        <a:solidFill>
                          <a:schemeClr val="accent3">
                            <a:lumMod val="75000"/>
                          </a:schemeClr>
                        </a:solidFill>
                        <a:effectLst/>
                        <a:latin typeface="+mn-lt"/>
                        <a:ea typeface="+mn-ea"/>
                        <a:cs typeface="+mn-cs"/>
                      </a:endParaRPr>
                    </a:p>
                  </a:txBody>
                  <a:tcPr marL="68580" marR="68580" marT="0" marB="0" anchor="ctr"/>
                </a:tc>
              </a:tr>
              <a:tr h="336587">
                <a:tc>
                  <a:txBody>
                    <a:bodyPr/>
                    <a:lstStyle/>
                    <a:p>
                      <a:pPr>
                        <a:spcBef>
                          <a:spcPts val="600"/>
                        </a:spcBef>
                        <a:spcAft>
                          <a:spcPts val="0"/>
                        </a:spcAft>
                      </a:pPr>
                      <a:r>
                        <a:rPr lang="fr-FR" sz="1200">
                          <a:effectLst/>
                        </a:rPr>
                        <a:t>en construisant des relations professionnelles avec les familles en les associant au parcours de formation ; </a:t>
                      </a:r>
                      <a:endParaRPr lang="fr-FR" sz="1200">
                        <a:solidFill>
                          <a:srgbClr val="000000"/>
                        </a:solidFill>
                        <a:effectLst/>
                        <a:latin typeface="Arial"/>
                        <a:ea typeface="Calibri"/>
                        <a:cs typeface="Times New Roman"/>
                      </a:endParaRPr>
                    </a:p>
                  </a:txBody>
                  <a:tcPr marL="68580" marR="68580" marT="0" marB="0" anchor="ctr"/>
                </a:tc>
              </a:tr>
              <a:tr h="336587">
                <a:tc>
                  <a:txBody>
                    <a:bodyPr/>
                    <a:lstStyle/>
                    <a:p>
                      <a:pPr marL="0" algn="l" defTabSz="914400" rtl="0" eaLnBrk="1" latinLnBrk="0" hangingPunct="1">
                        <a:spcBef>
                          <a:spcPts val="600"/>
                        </a:spcBef>
                        <a:spcAft>
                          <a:spcPts val="0"/>
                        </a:spcAft>
                      </a:pPr>
                      <a:r>
                        <a:rPr lang="fr-FR" sz="1200" dirty="0">
                          <a:effectLst/>
                        </a:rPr>
                        <a:t>en concevant et en mettant en </a:t>
                      </a:r>
                      <a:r>
                        <a:rPr lang="fr-FR" sz="1200" dirty="0" err="1">
                          <a:effectLst/>
                        </a:rPr>
                        <a:t>oeuvre</a:t>
                      </a:r>
                      <a:r>
                        <a:rPr lang="fr-FR" sz="1200" dirty="0">
                          <a:effectLst/>
                        </a:rPr>
                        <a:t> des modalités de </a:t>
                      </a:r>
                      <a:r>
                        <a:rPr lang="fr-FR" sz="1200" dirty="0" err="1">
                          <a:effectLst/>
                        </a:rPr>
                        <a:t>co</a:t>
                      </a:r>
                      <a:r>
                        <a:rPr lang="fr-FR" sz="1200" dirty="0">
                          <a:effectLst/>
                        </a:rPr>
                        <a:t>-intervention ; </a:t>
                      </a:r>
                      <a:r>
                        <a:rPr lang="fr-FR" sz="1200" b="1" i="1" kern="1200" dirty="0" smtClean="0">
                          <a:solidFill>
                            <a:schemeClr val="accent3">
                              <a:lumMod val="75000"/>
                            </a:schemeClr>
                          </a:solidFill>
                          <a:effectLst/>
                          <a:latin typeface="+mn-lt"/>
                          <a:ea typeface="+mn-ea"/>
                          <a:cs typeface="+mn-cs"/>
                        </a:rPr>
                        <a:t>Lifou</a:t>
                      </a:r>
                      <a:endParaRPr lang="fr-FR" sz="1200" b="1" i="1" kern="1200" dirty="0">
                        <a:solidFill>
                          <a:schemeClr val="accent3">
                            <a:lumMod val="75000"/>
                          </a:schemeClr>
                        </a:solidFill>
                        <a:effectLst/>
                        <a:latin typeface="+mn-lt"/>
                        <a:ea typeface="+mn-ea"/>
                        <a:cs typeface="+mn-cs"/>
                      </a:endParaRPr>
                    </a:p>
                  </a:txBody>
                  <a:tcPr marL="68580" marR="68580" marT="0" marB="0" anchor="ctr"/>
                </a:tc>
              </a:tr>
              <a:tr h="336587">
                <a:tc>
                  <a:txBody>
                    <a:bodyPr/>
                    <a:lstStyle/>
                    <a:p>
                      <a:pPr>
                        <a:spcBef>
                          <a:spcPts val="600"/>
                        </a:spcBef>
                        <a:spcAft>
                          <a:spcPts val="0"/>
                        </a:spcAft>
                      </a:pPr>
                      <a:r>
                        <a:rPr lang="fr-FR" sz="1200">
                          <a:effectLst/>
                        </a:rPr>
                        <a:t>en construisant et en animant des actions de sensibilisation, d’information, de formation sur le thème de l’éducation inclusive ; </a:t>
                      </a:r>
                      <a:endParaRPr lang="fr-FR" sz="1200">
                        <a:solidFill>
                          <a:srgbClr val="000000"/>
                        </a:solidFill>
                        <a:effectLst/>
                        <a:latin typeface="Arial"/>
                        <a:ea typeface="Calibri"/>
                        <a:cs typeface="Times New Roman"/>
                      </a:endParaRPr>
                    </a:p>
                  </a:txBody>
                  <a:tcPr marL="68580" marR="68580" marT="0" marB="0" anchor="ctr"/>
                </a:tc>
              </a:tr>
              <a:tr h="336587">
                <a:tc>
                  <a:txBody>
                    <a:bodyPr/>
                    <a:lstStyle/>
                    <a:p>
                      <a:pPr marL="0" algn="l" defTabSz="914400" rtl="0" eaLnBrk="1" latinLnBrk="0" hangingPunct="1">
                        <a:spcBef>
                          <a:spcPts val="600"/>
                        </a:spcBef>
                        <a:spcAft>
                          <a:spcPts val="0"/>
                        </a:spcAft>
                      </a:pPr>
                      <a:r>
                        <a:rPr lang="fr-FR" sz="1200" dirty="0">
                          <a:effectLst/>
                        </a:rPr>
                        <a:t>en prévenant l’apparition de difficultés chez certains élèves ayant une fragilité particulière. </a:t>
                      </a:r>
                      <a:r>
                        <a:rPr lang="fr-FR" sz="1200" b="1" i="1" kern="1200" dirty="0" err="1" smtClean="0">
                          <a:solidFill>
                            <a:schemeClr val="accent3">
                              <a:lumMod val="75000"/>
                            </a:schemeClr>
                          </a:solidFill>
                          <a:effectLst/>
                          <a:latin typeface="+mn-lt"/>
                          <a:ea typeface="+mn-ea"/>
                          <a:cs typeface="+mn-cs"/>
                        </a:rPr>
                        <a:t>Dumbéa</a:t>
                      </a:r>
                      <a:r>
                        <a:rPr lang="fr-FR" sz="1200" b="1" i="1" kern="1200" dirty="0" smtClean="0">
                          <a:solidFill>
                            <a:schemeClr val="accent3">
                              <a:lumMod val="75000"/>
                            </a:schemeClr>
                          </a:solidFill>
                          <a:effectLst/>
                          <a:latin typeface="+mn-lt"/>
                          <a:ea typeface="+mn-ea"/>
                          <a:cs typeface="+mn-cs"/>
                        </a:rPr>
                        <a:t> D et E</a:t>
                      </a:r>
                      <a:endParaRPr lang="fr-FR" sz="1200" b="1" i="1" kern="1200" dirty="0">
                        <a:solidFill>
                          <a:schemeClr val="accent3">
                            <a:lumMod val="75000"/>
                          </a:schemeClr>
                        </a:solidFill>
                        <a:effectLst/>
                        <a:latin typeface="+mn-lt"/>
                        <a:ea typeface="+mn-ea"/>
                        <a:cs typeface="+mn-cs"/>
                      </a:endParaRPr>
                    </a:p>
                  </a:txBody>
                  <a:tcPr marL="68580" marR="68580" marT="0" marB="0" anchor="ctr"/>
                </a:tc>
              </a:tr>
            </a:tbl>
          </a:graphicData>
        </a:graphic>
      </p:graphicFrame>
    </p:spTree>
    <p:extLst>
      <p:ext uri="{BB962C8B-B14F-4D97-AF65-F5344CB8AC3E}">
        <p14:creationId xmlns:p14="http://schemas.microsoft.com/office/powerpoint/2010/main" val="76384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980728"/>
            <a:ext cx="7768324" cy="4401205"/>
          </a:xfrm>
          <a:prstGeom prst="rect">
            <a:avLst/>
          </a:prstGeom>
          <a:noFill/>
        </p:spPr>
        <p:txBody>
          <a:bodyPr wrap="square" rtlCol="0">
            <a:spAutoFit/>
          </a:bodyPr>
          <a:lstStyle/>
          <a:p>
            <a:pPr algn="ctr"/>
            <a:r>
              <a:rPr lang="fr-FR" sz="3200" b="1" dirty="0" smtClean="0"/>
              <a:t>Lifou </a:t>
            </a:r>
            <a:endParaRPr lang="fr-FR" sz="3200" b="1" i="1" dirty="0" smtClean="0">
              <a:solidFill>
                <a:schemeClr val="tx2">
                  <a:lumMod val="60000"/>
                  <a:lumOff val="40000"/>
                </a:schemeClr>
              </a:solidFill>
            </a:endParaRPr>
          </a:p>
          <a:p>
            <a:endParaRPr lang="fr-FR" dirty="0"/>
          </a:p>
          <a:p>
            <a:r>
              <a:rPr lang="fr-FR" sz="2400" dirty="0"/>
              <a:t>« En appui sur le référentiel des compétences de l’enseignant spécialisé du </a:t>
            </a:r>
            <a:r>
              <a:rPr lang="fr-FR" sz="2400" dirty="0" err="1"/>
              <a:t>Cappéi</a:t>
            </a:r>
            <a:r>
              <a:rPr lang="fr-FR" sz="2400" dirty="0"/>
              <a:t>  (Annexe 1), décliner sur quelques items choisis en groupes, dans les 3 axes :</a:t>
            </a:r>
          </a:p>
          <a:p>
            <a:endParaRPr lang="fr-FR" sz="2400" dirty="0" smtClean="0"/>
          </a:p>
          <a:p>
            <a:pPr>
              <a:spcBef>
                <a:spcPts val="600"/>
              </a:spcBef>
            </a:pPr>
            <a:r>
              <a:rPr lang="fr-FR" sz="2400" dirty="0" smtClean="0"/>
              <a:t>Ce </a:t>
            </a:r>
            <a:r>
              <a:rPr lang="fr-FR" sz="2400" dirty="0"/>
              <a:t>que l’on fait déjà </a:t>
            </a:r>
          </a:p>
          <a:p>
            <a:pPr>
              <a:spcBef>
                <a:spcPts val="600"/>
              </a:spcBef>
            </a:pPr>
            <a:r>
              <a:rPr lang="fr-FR" sz="2400" dirty="0"/>
              <a:t>Ce que l’on pourrait faire de plus, de mieux </a:t>
            </a:r>
          </a:p>
          <a:p>
            <a:pPr>
              <a:spcBef>
                <a:spcPts val="600"/>
              </a:spcBef>
            </a:pPr>
            <a:r>
              <a:rPr lang="fr-FR" sz="2400" dirty="0"/>
              <a:t>Ce que cela demandera  </a:t>
            </a:r>
            <a:r>
              <a:rPr lang="fr-FR" sz="2400" dirty="0" smtClean="0"/>
              <a:t>»</a:t>
            </a:r>
          </a:p>
          <a:p>
            <a:pPr>
              <a:spcBef>
                <a:spcPts val="600"/>
              </a:spcBef>
            </a:pPr>
            <a:endParaRPr lang="fr-FR" sz="2400" dirty="0"/>
          </a:p>
          <a:p>
            <a:endParaRPr lang="fr-FR" dirty="0"/>
          </a:p>
        </p:txBody>
      </p:sp>
    </p:spTree>
    <p:extLst>
      <p:ext uri="{BB962C8B-B14F-4D97-AF65-F5344CB8AC3E}">
        <p14:creationId xmlns:p14="http://schemas.microsoft.com/office/powerpoint/2010/main" val="1122366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924" y="692696"/>
            <a:ext cx="9019200" cy="5775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9846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9107" y="260648"/>
            <a:ext cx="8208912" cy="646331"/>
          </a:xfrm>
          <a:prstGeom prst="rect">
            <a:avLst/>
          </a:prstGeom>
        </p:spPr>
        <p:txBody>
          <a:bodyPr wrap="square">
            <a:spAutoFit/>
          </a:bodyPr>
          <a:lstStyle/>
          <a:p>
            <a:r>
              <a:rPr lang="fr-FR" b="1" dirty="0">
                <a:solidFill>
                  <a:schemeClr val="accent1"/>
                </a:solidFill>
              </a:rPr>
              <a:t>Axe 3 -  L'enseignant spécialisé exerce une fonction de personne ressource pour l’éducation inclusive dans des situations diverses </a:t>
            </a:r>
            <a:endParaRPr lang="fr-FR" dirty="0">
              <a:solidFill>
                <a:schemeClr val="accent1"/>
              </a:solidFill>
            </a:endParaRPr>
          </a:p>
        </p:txBody>
      </p:sp>
      <p:sp>
        <p:nvSpPr>
          <p:cNvPr id="3" name="Rectangle à coins arrondis 2"/>
          <p:cNvSpPr/>
          <p:nvPr/>
        </p:nvSpPr>
        <p:spPr>
          <a:xfrm>
            <a:off x="601115" y="1268760"/>
            <a:ext cx="8136904" cy="1736646"/>
          </a:xfrm>
          <a:prstGeom prst="round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fr-FR" sz="2400" b="1" dirty="0" err="1" smtClean="0"/>
              <a:t>Dumbéa</a:t>
            </a:r>
            <a:r>
              <a:rPr lang="fr-FR" sz="2400" b="1" dirty="0" smtClean="0"/>
              <a:t> Sujet </a:t>
            </a:r>
            <a:r>
              <a:rPr lang="fr-FR" sz="2400" b="1" dirty="0"/>
              <a:t>D : aménagement de l’espace </a:t>
            </a:r>
            <a:endParaRPr lang="fr-FR" sz="2400" b="1" dirty="0" smtClean="0"/>
          </a:p>
          <a:p>
            <a:r>
              <a:rPr lang="fr-FR" sz="2400" dirty="0" smtClean="0"/>
              <a:t> </a:t>
            </a:r>
            <a:r>
              <a:rPr lang="fr-FR" sz="2400" dirty="0"/>
              <a:t>« Demain, je déménage ma classe… Demain, j’aménage la cour… : 10 conseils/questions  aux enseignants pour aménager l’espace classe / cour et prendre en compte les BEP. » </a:t>
            </a:r>
          </a:p>
        </p:txBody>
      </p:sp>
    </p:spTree>
    <p:extLst>
      <p:ext uri="{BB962C8B-B14F-4D97-AF65-F5344CB8AC3E}">
        <p14:creationId xmlns:p14="http://schemas.microsoft.com/office/powerpoint/2010/main" val="472486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908720"/>
            <a:ext cx="8819477" cy="4569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2454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36712"/>
            <a:ext cx="8712108" cy="5277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8406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08720"/>
            <a:ext cx="8710352"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9745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TotalTime>
  <Words>939</Words>
  <Application>Microsoft Office PowerPoint</Application>
  <PresentationFormat>Affichage à l'écran (4:3)</PresentationFormat>
  <Paragraphs>127</Paragraphs>
  <Slides>16</Slides>
  <Notes>0</Notes>
  <HiddenSlides>0</HiddenSlides>
  <MMClips>0</MMClips>
  <ScaleCrop>false</ScaleCrop>
  <HeadingPairs>
    <vt:vector size="6" baseType="variant">
      <vt:variant>
        <vt:lpstr>Thème</vt:lpstr>
      </vt:variant>
      <vt:variant>
        <vt:i4>4</vt:i4>
      </vt:variant>
      <vt:variant>
        <vt:lpstr>Serveurs OLE incorporés</vt:lpstr>
      </vt:variant>
      <vt:variant>
        <vt:i4>1</vt:i4>
      </vt:variant>
      <vt:variant>
        <vt:lpstr>Titres des diapositives</vt:lpstr>
      </vt:variant>
      <vt:variant>
        <vt:i4>16</vt:i4>
      </vt:variant>
    </vt:vector>
  </HeadingPairs>
  <TitlesOfParts>
    <vt:vector size="21" baseType="lpstr">
      <vt:lpstr>Thème Office</vt:lpstr>
      <vt:lpstr>page de presentation et de partie</vt:lpstr>
      <vt:lpstr>pages de contenus</vt:lpstr>
      <vt:lpstr>page de sous-partie</vt:lpstr>
      <vt:lpstr>Document</vt:lpstr>
      <vt:lpstr>Vers l’école inclusive  Dans la continuité,  quels changements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 l’école inclusive</dc:title>
  <dc:creator>Emmanuelle PRELOIS</dc:creator>
  <cp:lastModifiedBy>Emmanuelle PRELOIS</cp:lastModifiedBy>
  <cp:revision>122</cp:revision>
  <dcterms:created xsi:type="dcterms:W3CDTF">2017-11-20T04:10:04Z</dcterms:created>
  <dcterms:modified xsi:type="dcterms:W3CDTF">2018-02-06T00:46:33Z</dcterms:modified>
</cp:coreProperties>
</file>