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64" r:id="rId2"/>
    <p:sldId id="261" r:id="rId3"/>
    <p:sldId id="257" r:id="rId4"/>
    <p:sldId id="258" r:id="rId5"/>
    <p:sldId id="262" r:id="rId6"/>
    <p:sldId id="263" r:id="rId7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CF0C1-FFC5-4943-9090-AFC0C9292769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1A3AA-0778-4405-BACE-DCC777B13F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701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95695-C740-492C-8A27-CAE2A8268C25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2D1B-82D7-4244-8184-47992CD68A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406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95695-C740-492C-8A27-CAE2A8268C25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2D1B-82D7-4244-8184-47992CD68A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95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95695-C740-492C-8A27-CAE2A8268C25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2D1B-82D7-4244-8184-47992CD68A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93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95695-C740-492C-8A27-CAE2A8268C25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2D1B-82D7-4244-8184-47992CD68A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28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95695-C740-492C-8A27-CAE2A8268C25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2D1B-82D7-4244-8184-47992CD68A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48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95695-C740-492C-8A27-CAE2A8268C25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2D1B-82D7-4244-8184-47992CD68A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05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95695-C740-492C-8A27-CAE2A8268C25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2D1B-82D7-4244-8184-47992CD68A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16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95695-C740-492C-8A27-CAE2A8268C25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2D1B-82D7-4244-8184-47992CD68A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09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95695-C740-492C-8A27-CAE2A8268C25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2D1B-82D7-4244-8184-47992CD68A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58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95695-C740-492C-8A27-CAE2A8268C25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2D1B-82D7-4244-8184-47992CD68A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020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95695-C740-492C-8A27-CAE2A8268C25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2D1B-82D7-4244-8184-47992CD68A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17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95695-C740-492C-8A27-CAE2A8268C25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22D1B-82D7-4244-8184-47992CD68A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75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4600" y="962526"/>
            <a:ext cx="2200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Suite de l'évaluation :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07696" y="2562725"/>
            <a:ext cx="7189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u="sng" dirty="0"/>
              <a:t>3</a:t>
            </a:r>
            <a:r>
              <a:rPr lang="fr-FR" sz="2800" b="1" u="sng" dirty="0" smtClean="0"/>
              <a:t>. Rédige </a:t>
            </a:r>
            <a:r>
              <a:rPr lang="fr-FR" sz="2800" b="1" u="sng" dirty="0"/>
              <a:t>tes réponses dans les </a:t>
            </a:r>
            <a:r>
              <a:rPr lang="fr-FR" sz="2800" b="1" u="sng" dirty="0" smtClean="0"/>
              <a:t>cadres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637702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2" t="14912" b="41579"/>
          <a:stretch/>
        </p:blipFill>
        <p:spPr>
          <a:xfrm>
            <a:off x="252663" y="168442"/>
            <a:ext cx="5618748" cy="561407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027821" y="168442"/>
            <a:ext cx="5895474" cy="6278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sz="1400" dirty="0" smtClean="0"/>
          </a:p>
          <a:p>
            <a:r>
              <a:rPr lang="fr-FR" sz="1400" dirty="0" smtClean="0"/>
              <a:t>Explique pourquoi c’est une mauvaise idée :</a:t>
            </a:r>
          </a:p>
          <a:p>
            <a:r>
              <a:rPr lang="fr-FR" dirty="0" smtClean="0">
                <a:solidFill>
                  <a:srgbClr val="00B0F0"/>
                </a:solidFill>
              </a:rPr>
              <a:t>Il est mineur, il n’a pas le droit de boire de l’alcool </a:t>
            </a:r>
            <a:r>
              <a:rPr lang="fr-FR" b="1" dirty="0" smtClean="0">
                <a:solidFill>
                  <a:srgbClr val="00B0F0"/>
                </a:solidFill>
              </a:rPr>
              <a:t>avant 18 ans</a:t>
            </a:r>
            <a:r>
              <a:rPr lang="fr-FR" dirty="0" smtClean="0">
                <a:solidFill>
                  <a:srgbClr val="00B0F0"/>
                </a:solidFill>
              </a:rPr>
              <a:t>. Le cerveau des jeunes est trop fragile pour supporter la consommation d’alcool. </a:t>
            </a:r>
            <a:endParaRPr lang="fr-FR" dirty="0">
              <a:solidFill>
                <a:srgbClr val="00B0F0"/>
              </a:solidFill>
            </a:endParaRPr>
          </a:p>
          <a:p>
            <a:endParaRPr lang="fr-FR" dirty="0" smtClean="0"/>
          </a:p>
          <a:p>
            <a:endParaRPr lang="fr-FR" dirty="0"/>
          </a:p>
          <a:p>
            <a:r>
              <a:rPr lang="fr-FR" sz="1400" dirty="0"/>
              <a:t>Si un </a:t>
            </a:r>
            <a:r>
              <a:rPr lang="fr-FR" sz="1400" dirty="0" smtClean="0"/>
              <a:t>grand te propose de l’alcool,  trouve 3 arguments pour dire NON. </a:t>
            </a:r>
            <a:endParaRPr lang="fr-FR" sz="1400" dirty="0"/>
          </a:p>
          <a:p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 </a:t>
            </a:r>
            <a:r>
              <a:rPr lang="fr-FR" dirty="0">
                <a:solidFill>
                  <a:srgbClr val="00B0F0"/>
                </a:solidFill>
              </a:rPr>
              <a:t>C’est interdit par la loi et je la respecte car elle me protège. </a:t>
            </a:r>
          </a:p>
          <a:p>
            <a:pPr marL="342900" indent="-342900">
              <a:buFont typeface="+mj-lt"/>
              <a:buAutoNum type="arabicPeriod"/>
            </a:pPr>
            <a:endParaRPr lang="fr-FR" dirty="0">
              <a:solidFill>
                <a:srgbClr val="00B0F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solidFill>
                  <a:srgbClr val="00B0F0"/>
                </a:solidFill>
              </a:rPr>
              <a:t>L’alcool cause trop de dégâts aux organes (cerveau, cœur, foie…), je tiens à ma santé. 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solidFill>
                  <a:srgbClr val="00B0F0"/>
                </a:solidFill>
              </a:rPr>
              <a:t>Je préfère passer mon temps libre à faire du sport, écouter de la </a:t>
            </a:r>
            <a:r>
              <a:rPr lang="fr-FR" dirty="0" smtClean="0">
                <a:solidFill>
                  <a:srgbClr val="00B0F0"/>
                </a:solidFill>
              </a:rPr>
              <a:t>musique, aller à la plage, passer du bon temps.</a:t>
            </a:r>
            <a:endParaRPr lang="fr-FR" dirty="0">
              <a:solidFill>
                <a:srgbClr val="00B0F0"/>
              </a:solidFill>
            </a:endParaRPr>
          </a:p>
          <a:p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622" y="168442"/>
            <a:ext cx="816651" cy="816651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839498" y="821227"/>
            <a:ext cx="2396997" cy="11519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Mais j’ai </a:t>
            </a:r>
            <a:r>
              <a:rPr lang="fr-FR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17</a:t>
            </a:r>
            <a:r>
              <a:rPr lang="fr-FR" sz="14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ans, je suis assez grand pour boire de la bière.</a:t>
            </a:r>
          </a:p>
        </p:txBody>
      </p:sp>
      <p:sp>
        <p:nvSpPr>
          <p:cNvPr id="7" name="Ellipse 6"/>
          <p:cNvSpPr/>
          <p:nvPr/>
        </p:nvSpPr>
        <p:spPr>
          <a:xfrm>
            <a:off x="3043989" y="1564104"/>
            <a:ext cx="1467424" cy="8422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Mauvaise idée !</a:t>
            </a:r>
          </a:p>
        </p:txBody>
      </p:sp>
      <p:sp>
        <p:nvSpPr>
          <p:cNvPr id="8" name="Ellipse 7"/>
          <p:cNvSpPr/>
          <p:nvPr/>
        </p:nvSpPr>
        <p:spPr>
          <a:xfrm>
            <a:off x="2199496" y="112909"/>
            <a:ext cx="1819374" cy="8422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STOP !</a:t>
            </a:r>
          </a:p>
        </p:txBody>
      </p:sp>
    </p:spTree>
    <p:extLst>
      <p:ext uri="{BB962C8B-B14F-4D97-AF65-F5344CB8AC3E}">
        <p14:creationId xmlns:p14="http://schemas.microsoft.com/office/powerpoint/2010/main" val="1723511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7" t="14985" b="41357"/>
          <a:stretch/>
        </p:blipFill>
        <p:spPr>
          <a:xfrm>
            <a:off x="178025" y="89013"/>
            <a:ext cx="4864508" cy="47743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533" y="89013"/>
            <a:ext cx="897576" cy="89757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940109" y="210393"/>
            <a:ext cx="5959123" cy="52322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sz="1400" dirty="0" smtClean="0"/>
          </a:p>
          <a:p>
            <a:r>
              <a:rPr lang="fr-FR" sz="1400" dirty="0" smtClean="0"/>
              <a:t>Pourquoi son affirmation est-elle fausse ? </a:t>
            </a:r>
          </a:p>
          <a:p>
            <a:r>
              <a:rPr lang="fr-FR" sz="1400" dirty="0" smtClean="0"/>
              <a:t> </a:t>
            </a:r>
          </a:p>
          <a:p>
            <a:r>
              <a:rPr lang="fr-FR" dirty="0">
                <a:solidFill>
                  <a:srgbClr val="00B0F0"/>
                </a:solidFill>
              </a:rPr>
              <a:t>La bière est une boisson </a:t>
            </a:r>
            <a:r>
              <a:rPr lang="fr-FR" dirty="0" smtClean="0">
                <a:solidFill>
                  <a:srgbClr val="00B0F0"/>
                </a:solidFill>
              </a:rPr>
              <a:t>alcoolisée, elle contient même 5% d’alcool.  </a:t>
            </a:r>
            <a:endParaRPr lang="fr-FR" dirty="0">
              <a:solidFill>
                <a:srgbClr val="00B0F0"/>
              </a:solidFill>
            </a:endParaRPr>
          </a:p>
          <a:p>
            <a:endParaRPr lang="fr-FR" sz="1400" dirty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 smtClean="0"/>
          </a:p>
          <a:p>
            <a:endParaRPr lang="fr-FR" sz="1400" dirty="0"/>
          </a:p>
          <a:p>
            <a:r>
              <a:rPr lang="fr-FR" sz="1400" dirty="0" smtClean="0"/>
              <a:t>Que lui conseillerais-tu de boire ?</a:t>
            </a:r>
          </a:p>
          <a:p>
            <a:endParaRPr lang="fr-FR" dirty="0" smtClean="0"/>
          </a:p>
          <a:p>
            <a:r>
              <a:rPr lang="fr-FR" dirty="0">
                <a:solidFill>
                  <a:srgbClr val="00B0F0"/>
                </a:solidFill>
              </a:rPr>
              <a:t>La meilleure des boissons, c’est l’eau! </a:t>
            </a:r>
            <a:r>
              <a:rPr lang="fr-FR" dirty="0" smtClean="0">
                <a:solidFill>
                  <a:srgbClr val="00B0F0"/>
                </a:solidFill>
              </a:rPr>
              <a:t>Un sportif comme toi transpire beaucoup et doit boire beaucoup d’eau pour sa santé!</a:t>
            </a:r>
            <a:endParaRPr lang="fr-FR" dirty="0">
              <a:solidFill>
                <a:srgbClr val="00B0F0"/>
              </a:solidFill>
            </a:endParaRP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1578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9" t="8967" r="4504" b="43717"/>
          <a:stretch/>
        </p:blipFill>
        <p:spPr>
          <a:xfrm>
            <a:off x="339865" y="129472"/>
            <a:ext cx="4661013" cy="527984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97" y="4037925"/>
            <a:ext cx="801786" cy="80178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97" y="3377750"/>
            <a:ext cx="741769" cy="74176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32" y="2704710"/>
            <a:ext cx="810759" cy="81075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07" y="1997383"/>
            <a:ext cx="810759" cy="81075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049011" y="210393"/>
            <a:ext cx="5862251" cy="51706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sz="1400" dirty="0" smtClean="0"/>
          </a:p>
          <a:p>
            <a:r>
              <a:rPr lang="fr-FR" sz="1400" dirty="0" smtClean="0"/>
              <a:t>Explique, avec tes mots, ce qu’est la dépendance à l’alcool : </a:t>
            </a:r>
          </a:p>
          <a:p>
            <a:endParaRPr lang="fr-FR" dirty="0"/>
          </a:p>
          <a:p>
            <a:r>
              <a:rPr lang="fr-FR" dirty="0">
                <a:solidFill>
                  <a:srgbClr val="00B0F0"/>
                </a:solidFill>
              </a:rPr>
              <a:t>Une personne dépendante à l’alcool ne peut pas s’arrêter de boire de l’alcool. </a:t>
            </a:r>
            <a:r>
              <a:rPr lang="fr-FR" dirty="0" smtClean="0">
                <a:solidFill>
                  <a:srgbClr val="00B0F0"/>
                </a:solidFill>
              </a:rPr>
              <a:t>Elle en consomme sans cesse, elle est prisonnière de l’alcool. C’est une drogue. </a:t>
            </a:r>
            <a:endParaRPr lang="fr-FR" dirty="0">
              <a:solidFill>
                <a:srgbClr val="00B0F0"/>
              </a:solidFill>
            </a:endParaRP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r>
              <a:rPr lang="fr-FR" sz="1400" dirty="0" smtClean="0"/>
              <a:t>Définis ce qu’est une personne alcoolique. </a:t>
            </a:r>
            <a:endParaRPr lang="fr-FR" sz="1400" dirty="0"/>
          </a:p>
          <a:p>
            <a:endParaRPr lang="fr-FR" dirty="0" smtClean="0"/>
          </a:p>
          <a:p>
            <a:r>
              <a:rPr lang="fr-FR" dirty="0">
                <a:solidFill>
                  <a:srgbClr val="00B0F0"/>
                </a:solidFill>
              </a:rPr>
              <a:t>Une personne alcoolique est dépendante à l’alcool, </a:t>
            </a:r>
            <a:r>
              <a:rPr lang="fr-FR" dirty="0" smtClean="0">
                <a:solidFill>
                  <a:srgbClr val="00B0F0"/>
                </a:solidFill>
              </a:rPr>
              <a:t>elle est malade</a:t>
            </a:r>
            <a:r>
              <a:rPr lang="fr-FR" dirty="0">
                <a:solidFill>
                  <a:srgbClr val="00B0F0"/>
                </a:solidFill>
              </a:rPr>
              <a:t>. </a:t>
            </a:r>
            <a:endParaRPr lang="fr-FR" dirty="0">
              <a:solidFill>
                <a:srgbClr val="00B0F0"/>
              </a:solidFill>
            </a:endParaRP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619" y="129472"/>
            <a:ext cx="816651" cy="81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32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6" t="16140" r="2036" b="42456"/>
          <a:stretch/>
        </p:blipFill>
        <p:spPr>
          <a:xfrm>
            <a:off x="144379" y="161735"/>
            <a:ext cx="5502508" cy="536608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505601" y="288756"/>
            <a:ext cx="5477851" cy="61555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sz="1400" dirty="0"/>
          </a:p>
          <a:p>
            <a:r>
              <a:rPr lang="fr-FR" sz="1400" dirty="0" smtClean="0"/>
              <a:t>Les émotions et humeurs sont gouvernées par  </a:t>
            </a:r>
            <a:r>
              <a:rPr lang="fr-FR" sz="1400" b="1" dirty="0" smtClean="0"/>
              <a:t>le cerveau.</a:t>
            </a:r>
          </a:p>
          <a:p>
            <a:r>
              <a:rPr lang="fr-FR" sz="1400" dirty="0" smtClean="0"/>
              <a:t>Or l’alcool est une drogue qui perturbe le cerveau.</a:t>
            </a:r>
          </a:p>
          <a:p>
            <a:r>
              <a:rPr lang="fr-FR" sz="1400" dirty="0" smtClean="0"/>
              <a:t>Écris 4 effets de l’alcool sur le cerveau : </a:t>
            </a:r>
          </a:p>
          <a:p>
            <a:endParaRPr lang="fr-FR" sz="1400" dirty="0" smtClean="0"/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solidFill>
                  <a:srgbClr val="00B0F0"/>
                </a:solidFill>
              </a:rPr>
              <a:t>Il</a:t>
            </a:r>
            <a:r>
              <a:rPr lang="fr-FR" dirty="0">
                <a:solidFill>
                  <a:srgbClr val="00B0F0"/>
                </a:solidFill>
              </a:rPr>
              <a:t> change </a:t>
            </a:r>
            <a:r>
              <a:rPr lang="fr-FR" dirty="0">
                <a:solidFill>
                  <a:srgbClr val="00B0F0"/>
                </a:solidFill>
              </a:rPr>
              <a:t>les humeurs et rend agressif, triste. </a:t>
            </a:r>
          </a:p>
          <a:p>
            <a:pPr marL="342900" indent="-342900">
              <a:buFont typeface="+mj-lt"/>
              <a:buAutoNum type="arabicPeriod"/>
            </a:pPr>
            <a:endParaRPr lang="fr-FR" dirty="0">
              <a:solidFill>
                <a:srgbClr val="00B0F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solidFill>
                  <a:srgbClr val="00B0F0"/>
                </a:solidFill>
              </a:rPr>
              <a:t>Il trouble la </a:t>
            </a:r>
            <a:r>
              <a:rPr lang="fr-FR" dirty="0" smtClean="0">
                <a:solidFill>
                  <a:srgbClr val="00B0F0"/>
                </a:solidFill>
              </a:rPr>
              <a:t>vision</a:t>
            </a:r>
            <a:r>
              <a:rPr lang="fr-FR" dirty="0">
                <a:solidFill>
                  <a:srgbClr val="00B0F0"/>
                </a:solidFill>
              </a:rPr>
              <a:t> </a:t>
            </a:r>
            <a:r>
              <a:rPr lang="fr-FR" dirty="0" smtClean="0">
                <a:solidFill>
                  <a:srgbClr val="00B0F0"/>
                </a:solidFill>
              </a:rPr>
              <a:t>et fait perdre l’équilibre. </a:t>
            </a:r>
            <a:endParaRPr lang="fr-FR" dirty="0">
              <a:solidFill>
                <a:srgbClr val="00B0F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solidFill>
                  <a:srgbClr val="00B0F0"/>
                </a:solidFill>
              </a:rPr>
              <a:t>Il crée une grosse </a:t>
            </a:r>
            <a:r>
              <a:rPr lang="fr-FR" dirty="0" smtClean="0">
                <a:solidFill>
                  <a:srgbClr val="00B0F0"/>
                </a:solidFill>
              </a:rPr>
              <a:t>fatigue et des trous de mémoire. </a:t>
            </a:r>
            <a:endParaRPr lang="fr-FR" dirty="0">
              <a:solidFill>
                <a:srgbClr val="00B0F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solidFill>
                  <a:srgbClr val="00B0F0"/>
                </a:solidFill>
              </a:rPr>
              <a:t>Il provoque le coma puis la mort : le cerveau s’arrête de fonctionner. 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endParaRPr lang="fr-FR" dirty="0"/>
          </a:p>
          <a:p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538" y="161735"/>
            <a:ext cx="816651" cy="816651"/>
          </a:xfrm>
          <a:prstGeom prst="rect">
            <a:avLst/>
          </a:prstGeom>
        </p:spPr>
      </p:pic>
      <p:sp>
        <p:nvSpPr>
          <p:cNvPr id="6" name="Pensées 5"/>
          <p:cNvSpPr/>
          <p:nvPr/>
        </p:nvSpPr>
        <p:spPr>
          <a:xfrm>
            <a:off x="3176734" y="161735"/>
            <a:ext cx="2230741" cy="1251284"/>
          </a:xfrm>
          <a:prstGeom prst="cloudCallout">
            <a:avLst>
              <a:gd name="adj1" fmla="val -57509"/>
              <a:gd name="adj2" fmla="val 79808"/>
            </a:avLst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Pour être moins triste</a:t>
            </a:r>
            <a:r>
              <a:rPr lang="fr-FR" sz="14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</a:p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Je bois ! </a:t>
            </a:r>
            <a:endParaRPr lang="fr-FR" sz="1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15427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4" t="9649" r="2284" b="42280"/>
          <a:stretch/>
        </p:blipFill>
        <p:spPr>
          <a:xfrm>
            <a:off x="240632" y="156409"/>
            <a:ext cx="4851933" cy="542624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136105" y="171420"/>
            <a:ext cx="5711149" cy="51706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sz="1400" dirty="0" smtClean="0"/>
          </a:p>
          <a:p>
            <a:r>
              <a:rPr lang="fr-FR" sz="1400" dirty="0" smtClean="0"/>
              <a:t>Écris </a:t>
            </a:r>
            <a:r>
              <a:rPr lang="fr-FR" sz="1400" dirty="0"/>
              <a:t>4</a:t>
            </a:r>
            <a:r>
              <a:rPr lang="fr-FR" sz="1400" dirty="0" smtClean="0"/>
              <a:t> dégâts que l’alcool peut provoquer quand le buveur se met à perdre le contrôle : </a:t>
            </a:r>
          </a:p>
          <a:p>
            <a:endParaRPr lang="fr-FR" dirty="0"/>
          </a:p>
          <a:p>
            <a:pPr marL="342900" indent="-342900">
              <a:buFont typeface="+mj-lt"/>
              <a:buAutoNum type="arabicPeriod"/>
            </a:pPr>
            <a:endParaRPr lang="fr-FR" dirty="0" smtClean="0">
              <a:solidFill>
                <a:srgbClr val="00B0F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solidFill>
                  <a:srgbClr val="00B0F0"/>
                </a:solidFill>
              </a:rPr>
              <a:t>D</a:t>
            </a:r>
            <a:r>
              <a:rPr lang="fr-FR" dirty="0" smtClean="0">
                <a:solidFill>
                  <a:srgbClr val="00B0F0"/>
                </a:solidFill>
              </a:rPr>
              <a:t>e la colère.</a:t>
            </a:r>
          </a:p>
          <a:p>
            <a:pPr marL="342900" indent="-342900">
              <a:buFont typeface="+mj-lt"/>
              <a:buAutoNum type="arabicPeriod"/>
            </a:pPr>
            <a:endParaRPr lang="fr-FR" dirty="0">
              <a:solidFill>
                <a:srgbClr val="00B0F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fr-FR" dirty="0" smtClean="0">
              <a:solidFill>
                <a:srgbClr val="00B0F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 smtClean="0">
                <a:solidFill>
                  <a:srgbClr val="00B0F0"/>
                </a:solidFill>
              </a:rPr>
              <a:t>Des insultes, des paroles blessantes.</a:t>
            </a:r>
          </a:p>
          <a:p>
            <a:pPr marL="342900" indent="-342900">
              <a:buFont typeface="+mj-lt"/>
              <a:buAutoNum type="arabicPeriod"/>
            </a:pPr>
            <a:endParaRPr lang="fr-FR" dirty="0" smtClean="0">
              <a:solidFill>
                <a:srgbClr val="00B0F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fr-FR" dirty="0" smtClean="0">
              <a:solidFill>
                <a:srgbClr val="00B0F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solidFill>
                  <a:srgbClr val="00B0F0"/>
                </a:solidFill>
              </a:rPr>
              <a:t>D</a:t>
            </a:r>
            <a:r>
              <a:rPr lang="fr-FR" dirty="0" smtClean="0">
                <a:solidFill>
                  <a:srgbClr val="00B0F0"/>
                </a:solidFill>
              </a:rPr>
              <a:t>es bagarres, des agressions, des viols. </a:t>
            </a:r>
            <a:endParaRPr lang="fr-FR" dirty="0" smtClean="0">
              <a:solidFill>
                <a:srgbClr val="00B0F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 smtClean="0">
                <a:solidFill>
                  <a:srgbClr val="00B0F0"/>
                </a:solidFill>
              </a:rPr>
              <a:t>Des accidents de la route.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solidFill>
                  <a:srgbClr val="00B0F0"/>
                </a:solidFill>
              </a:rPr>
              <a:t>Des délits comme les vols pour </a:t>
            </a:r>
            <a:r>
              <a:rPr lang="fr-FR" dirty="0" smtClean="0">
                <a:solidFill>
                  <a:srgbClr val="00B0F0"/>
                </a:solidFill>
              </a:rPr>
              <a:t>trouver plus d’alcool. </a:t>
            </a:r>
          </a:p>
          <a:p>
            <a:pPr marL="342900" indent="-342900">
              <a:buFont typeface="+mj-lt"/>
              <a:buAutoNum type="arabicPeriod"/>
            </a:pPr>
            <a:endParaRPr lang="fr-FR" dirty="0">
              <a:solidFill>
                <a:srgbClr val="00B0F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09" y="2461205"/>
            <a:ext cx="816651" cy="816651"/>
          </a:xfrm>
          <a:prstGeom prst="rect">
            <a:avLst/>
          </a:prstGeom>
        </p:spPr>
      </p:pic>
      <p:sp>
        <p:nvSpPr>
          <p:cNvPr id="5" name="Bulle ronde 4"/>
          <p:cNvSpPr/>
          <p:nvPr/>
        </p:nvSpPr>
        <p:spPr>
          <a:xfrm>
            <a:off x="4015993" y="498165"/>
            <a:ext cx="2120112" cy="1621284"/>
          </a:xfrm>
          <a:prstGeom prst="wedgeEllipseCallout">
            <a:avLst>
              <a:gd name="adj1" fmla="val -13049"/>
              <a:gd name="adj2" fmla="val 914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  <a:latin typeface="Agency FB" panose="020B0503020202020204" pitchFamily="34" charset="0"/>
                <a:cs typeface="Aharoni" panose="02010803020104030203" pitchFamily="2" charset="-79"/>
              </a:rPr>
              <a:t>Euh…t’es ridicule mais ça peut être plus grave…</a:t>
            </a:r>
          </a:p>
          <a:p>
            <a:pPr algn="ctr"/>
            <a:r>
              <a:rPr lang="fr-FR" sz="1600" b="1" dirty="0" smtClean="0">
                <a:solidFill>
                  <a:schemeClr val="tx1"/>
                </a:solidFill>
                <a:latin typeface="Agency FB" panose="020B0503020202020204" pitchFamily="34" charset="0"/>
                <a:cs typeface="Aharoni" panose="02010803020104030203" pitchFamily="2" charset="-79"/>
              </a:rPr>
              <a:t> </a:t>
            </a:r>
            <a:endParaRPr lang="fr-FR" sz="1600" b="1" dirty="0">
              <a:solidFill>
                <a:schemeClr val="tx1"/>
              </a:solidFill>
              <a:latin typeface="Agency FB" panose="020B05030202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372007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401</Words>
  <Application>Microsoft Office PowerPoint</Application>
  <PresentationFormat>Grand écran</PresentationFormat>
  <Paragraphs>92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Agency FB</vt:lpstr>
      <vt:lpstr>Aharoni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Cécile</dc:creator>
  <cp:lastModifiedBy>HICKSON Cécile</cp:lastModifiedBy>
  <cp:revision>18</cp:revision>
  <cp:lastPrinted>2018-07-18T23:03:01Z</cp:lastPrinted>
  <dcterms:created xsi:type="dcterms:W3CDTF">2018-07-04T00:39:25Z</dcterms:created>
  <dcterms:modified xsi:type="dcterms:W3CDTF">2018-07-18T23:35:03Z</dcterms:modified>
</cp:coreProperties>
</file>