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3" r:id="rId3"/>
    <p:sldMasterId id="2147483667" r:id="rId4"/>
  </p:sldMasterIdLst>
  <p:notesMasterIdLst>
    <p:notesMasterId r:id="rId19"/>
  </p:notesMasterIdLst>
  <p:sldIdLst>
    <p:sldId id="256" r:id="rId5"/>
    <p:sldId id="265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0B9FB-53A7-4D64-BA5D-DC7837FCB188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810B7-3383-42F2-BC4B-9BB11A9C73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08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94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75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844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10" y="976321"/>
            <a:ext cx="7894637" cy="243389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8" y="3472208"/>
            <a:ext cx="7596191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DA0D5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141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3283200"/>
            <a:ext cx="5897727" cy="210816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 smtClean="0"/>
              <a:t>Contacts :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6291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A0D57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A0D57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8417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A0D57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A0D57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501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3" y="6390911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4121151"/>
            <a:ext cx="7505700" cy="181451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705101"/>
            <a:ext cx="7505700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8404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3" y="6390911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4121151"/>
            <a:ext cx="7505700" cy="181451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705101"/>
            <a:ext cx="7505700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845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18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15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936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24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71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80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35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38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7FC80-405E-4510-B2EE-48951C1FBE33}" type="datetimeFigureOut">
              <a:rPr lang="fr-FR" smtClean="0"/>
              <a:t>02/02/2018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D6E6C-2EF1-4436-BF5E-0DFDA615CC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99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6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ET MODIFIEZ 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8" y="3464804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502" y="6390911"/>
            <a:ext cx="4038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pPr defTabSz="457200"/>
            <a:fld id="{1FC8907D-B208-DC44-82F5-2940ECA1C9FA}" type="slidenum">
              <a:rPr lang="fr-FR" smtClean="0"/>
              <a:pPr defTabSz="457200"/>
              <a:t>‹N°›</a:t>
            </a:fld>
            <a:endParaRPr lang="fr-FR" dirty="0"/>
          </a:p>
        </p:txBody>
      </p:sp>
      <p:pic>
        <p:nvPicPr>
          <p:cNvPr id="8" name="Image 11" descr="2014_MENESRlogo_horizontal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5" y="6180054"/>
            <a:ext cx="1656184" cy="46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necteur droit 10"/>
          <p:cNvCxnSpPr/>
          <p:nvPr userDrawn="1"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 userDrawn="1"/>
        </p:nvCxnSpPr>
        <p:spPr>
          <a:xfrm flipV="1">
            <a:off x="6995214" y="4489081"/>
            <a:ext cx="1519767" cy="1024465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 userDrawn="1"/>
        </p:nvCxnSpPr>
        <p:spPr>
          <a:xfrm flipH="1" flipV="1">
            <a:off x="698886" y="1"/>
            <a:ext cx="295" cy="5507953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2551901" y="6218081"/>
            <a:ext cx="4294317" cy="425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lnSpc>
                <a:spcPts val="1320"/>
              </a:lnSpc>
            </a:pPr>
            <a:r>
              <a:rPr lang="fr-FR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DGESCO A1-3</a:t>
            </a:r>
          </a:p>
          <a:p>
            <a:pPr defTabSz="457200">
              <a:lnSpc>
                <a:spcPts val="1320"/>
              </a:lnSpc>
            </a:pPr>
            <a:r>
              <a:rPr lang="fr-FR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Accompagner les élèves à besoins éducatifs particuliers</a:t>
            </a:r>
          </a:p>
        </p:txBody>
      </p:sp>
    </p:spTree>
    <p:extLst>
      <p:ext uri="{BB962C8B-B14F-4D97-AF65-F5344CB8AC3E}">
        <p14:creationId xmlns:p14="http://schemas.microsoft.com/office/powerpoint/2010/main" val="274005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DA0D57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1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3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4" y="6390911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pPr defTabSz="457200"/>
            <a:fld id="{A786685B-2977-D546-9E3D-3CA676A47F0C}" type="slidenum">
              <a:rPr lang="fr-FR" smtClean="0"/>
              <a:pPr defTabSz="457200"/>
              <a:t>‹N°›</a:t>
            </a:fld>
            <a:endParaRPr lang="fr-FR" dirty="0"/>
          </a:p>
        </p:txBody>
      </p:sp>
      <p:pic>
        <p:nvPicPr>
          <p:cNvPr id="9" name="Image 11" descr="2014_MENESRlogo_horizontal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5" y="6180054"/>
            <a:ext cx="1656184" cy="46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necteur droit 10"/>
          <p:cNvCxnSpPr/>
          <p:nvPr userDrawn="1"/>
        </p:nvCxnSpPr>
        <p:spPr>
          <a:xfrm>
            <a:off x="698886" y="1295400"/>
            <a:ext cx="7173849" cy="0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 userDrawn="1"/>
        </p:nvCxnSpPr>
        <p:spPr>
          <a:xfrm flipV="1">
            <a:off x="7872734" y="872641"/>
            <a:ext cx="642247" cy="419889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 userDrawn="1"/>
        </p:nvCxnSpPr>
        <p:spPr>
          <a:xfrm flipH="1" flipV="1">
            <a:off x="699181" y="1"/>
            <a:ext cx="1" cy="1286937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du pied de page 4"/>
          <p:cNvSpPr txBox="1">
            <a:spLocks/>
          </p:cNvSpPr>
          <p:nvPr userDrawn="1"/>
        </p:nvSpPr>
        <p:spPr>
          <a:xfrm>
            <a:off x="2369032" y="6146186"/>
            <a:ext cx="4620587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2551902" y="6180053"/>
            <a:ext cx="4294317" cy="425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lnSpc>
                <a:spcPts val="1320"/>
              </a:lnSpc>
            </a:pPr>
            <a:r>
              <a:rPr lang="fr-FR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DGESCO A1-3</a:t>
            </a:r>
          </a:p>
          <a:p>
            <a:pPr defTabSz="457200">
              <a:lnSpc>
                <a:spcPts val="1320"/>
              </a:lnSpc>
            </a:pPr>
            <a:r>
              <a:rPr lang="fr-FR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Accompagner les élèves à besoins éducatifs particuliers</a:t>
            </a:r>
          </a:p>
        </p:txBody>
      </p:sp>
    </p:spTree>
    <p:extLst>
      <p:ext uri="{BB962C8B-B14F-4D97-AF65-F5344CB8AC3E}">
        <p14:creationId xmlns:p14="http://schemas.microsoft.com/office/powerpoint/2010/main" val="412534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DA0D57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DA0D57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DA0D57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5183" y="697998"/>
            <a:ext cx="7781697" cy="2006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9683" y="4192879"/>
            <a:ext cx="7781697" cy="1180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49853" y="6390911"/>
            <a:ext cx="351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000000"/>
                </a:solidFill>
              </a:defRPr>
            </a:lvl1pPr>
          </a:lstStyle>
          <a:p>
            <a:pPr defTabSz="457200"/>
            <a:fld id="{C6B7B3CB-E3BA-F74C-AB76-86EFC5843CD6}" type="slidenum">
              <a:rPr lang="fr-FR" smtClean="0"/>
              <a:pPr defTabSz="457200"/>
              <a:t>‹N°›</a:t>
            </a:fld>
            <a:endParaRPr lang="fr-FR" dirty="0"/>
          </a:p>
        </p:txBody>
      </p:sp>
      <p:pic>
        <p:nvPicPr>
          <p:cNvPr id="9" name="Image 11" descr="2014_MENESRlogo_horizontal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5" y="6180054"/>
            <a:ext cx="1656184" cy="46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Connecteur droit 12"/>
          <p:cNvCxnSpPr/>
          <p:nvPr userDrawn="1"/>
        </p:nvCxnSpPr>
        <p:spPr>
          <a:xfrm>
            <a:off x="698885" y="3893512"/>
            <a:ext cx="6290733" cy="0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 userDrawn="1"/>
        </p:nvCxnSpPr>
        <p:spPr>
          <a:xfrm flipV="1">
            <a:off x="6995214" y="2866176"/>
            <a:ext cx="1519767" cy="1024465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 flipH="1" flipV="1">
            <a:off x="699181" y="1"/>
            <a:ext cx="1" cy="3885049"/>
          </a:xfrm>
          <a:prstGeom prst="line">
            <a:avLst/>
          </a:prstGeom>
          <a:ln w="57150" cap="rnd" cmpd="sng">
            <a:solidFill>
              <a:srgbClr val="DA0D57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2785818" y="6106093"/>
            <a:ext cx="4294317" cy="425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lnSpc>
                <a:spcPts val="1320"/>
              </a:lnSpc>
            </a:pPr>
            <a:r>
              <a:rPr lang="fr-FR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DGESCO A1-3</a:t>
            </a:r>
          </a:p>
          <a:p>
            <a:pPr defTabSz="457200">
              <a:lnSpc>
                <a:spcPts val="1320"/>
              </a:lnSpc>
            </a:pPr>
            <a:r>
              <a:rPr lang="fr-FR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Accompagner les élèves à besoins éducatifs particuliers</a:t>
            </a:r>
          </a:p>
        </p:txBody>
      </p:sp>
    </p:spTree>
    <p:extLst>
      <p:ext uri="{BB962C8B-B14F-4D97-AF65-F5344CB8AC3E}">
        <p14:creationId xmlns:p14="http://schemas.microsoft.com/office/powerpoint/2010/main" val="58167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DA0D57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3968" y="332656"/>
            <a:ext cx="4667582" cy="1470025"/>
          </a:xfrm>
          <a:ln w="19050">
            <a:solidFill>
              <a:schemeClr val="bg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fr-FR" sz="4000" dirty="0" smtClean="0"/>
              <a:t>Vers l’école inclusive 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fr-FR" sz="3100" dirty="0">
                <a:solidFill>
                  <a:schemeClr val="bg1">
                    <a:lumMod val="50000"/>
                  </a:schemeClr>
                </a:solidFill>
              </a:rPr>
              <a:t>Dans la continuité, </a:t>
            </a:r>
            <a:br>
              <a:rPr lang="fr-FR" sz="31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r-FR" sz="3100" dirty="0">
                <a:solidFill>
                  <a:schemeClr val="bg1">
                    <a:lumMod val="50000"/>
                  </a:schemeClr>
                </a:solidFill>
              </a:rPr>
              <a:t>quels changements </a:t>
            </a:r>
            <a:r>
              <a:rPr lang="fr-FR" sz="31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lang="fr-FR" sz="31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Image 3"/>
          <p:cNvPicPr/>
          <p:nvPr/>
        </p:nvPicPr>
        <p:blipFill rotWithShape="1">
          <a:blip r:embed="rId2"/>
          <a:srcRect r="7614"/>
          <a:stretch/>
        </p:blipFill>
        <p:spPr bwMode="auto">
          <a:xfrm>
            <a:off x="323528" y="404664"/>
            <a:ext cx="2736304" cy="9361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485053" y="4365103"/>
            <a:ext cx="5944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Séminaire DESED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– décembre </a:t>
            </a:r>
            <a:r>
              <a:rPr lang="fr-FR" sz="2800" b="1" dirty="0" smtClean="0">
                <a:solidFill>
                  <a:schemeClr val="accent1">
                    <a:lumMod val="75000"/>
                  </a:schemeClr>
                </a:solidFill>
              </a:rPr>
              <a:t>2017</a:t>
            </a:r>
            <a:endParaRPr lang="fr-F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96919" y="2708920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fr-FR" sz="5400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Le cadre du CAPPEI</a:t>
            </a:r>
          </a:p>
        </p:txBody>
      </p:sp>
    </p:spTree>
    <p:extLst>
      <p:ext uri="{BB962C8B-B14F-4D97-AF65-F5344CB8AC3E}">
        <p14:creationId xmlns:p14="http://schemas.microsoft.com/office/powerpoint/2010/main" val="275258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6225" y="6019800"/>
            <a:ext cx="7267575" cy="7362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r-FR">
              <a:solidFill>
                <a:prstClr val="white"/>
              </a:solidFill>
            </a:endParaRPr>
          </a:p>
        </p:txBody>
      </p:sp>
      <p:pic>
        <p:nvPicPr>
          <p:cNvPr id="9" name="Image 8" descr="L:\Sauvegarde\Conventions\Vice-rectorat\V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" y="5809963"/>
            <a:ext cx="1510030" cy="8466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Parcours : ULIS ; 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7" name="Espace réservé du numéro de diapositive 2"/>
          <p:cNvSpPr txBox="1">
            <a:spLocks/>
          </p:cNvSpPr>
          <p:nvPr/>
        </p:nvSpPr>
        <p:spPr>
          <a:xfrm>
            <a:off x="8149944" y="6390911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000" b="1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C8907D-B208-DC44-82F5-2940ECA1C9FA}" type="slidenum">
              <a:rPr lang="fr-FR" smtClean="0"/>
              <a:pPr/>
              <a:t>10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 rotWithShape="1">
          <a:blip r:embed="rId3"/>
          <a:srcRect r="7614"/>
          <a:stretch/>
        </p:blipFill>
        <p:spPr bwMode="auto">
          <a:xfrm>
            <a:off x="2653030" y="6070071"/>
            <a:ext cx="2118995" cy="4372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5751749"/>
            <a:ext cx="866775" cy="96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805400" y="1472684"/>
            <a:ext cx="7665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r-FR" b="1" dirty="0" smtClean="0">
                <a:solidFill>
                  <a:srgbClr val="1F497D"/>
                </a:solidFill>
              </a:rPr>
              <a:t>400H</a:t>
            </a:r>
            <a:r>
              <a:rPr lang="fr-FR" dirty="0" smtClean="0">
                <a:solidFill>
                  <a:prstClr val="black"/>
                </a:solidFill>
              </a:rPr>
              <a:t>         </a:t>
            </a:r>
            <a:r>
              <a:rPr lang="fr-FR" sz="1200" b="1" dirty="0" smtClean="0">
                <a:solidFill>
                  <a:srgbClr val="1F497D"/>
                </a:solidFill>
              </a:rPr>
              <a:t>CERTIFICAT D’APTITUDE PROFESSIONNELLE AUX PRATIQUES DE L’EDUCATION INCLUSIVE</a:t>
            </a:r>
            <a:endParaRPr lang="fr-FR" sz="2000" b="1" dirty="0">
              <a:solidFill>
                <a:srgbClr val="1F497D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05400" y="2026682"/>
            <a:ext cx="699550" cy="3662541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endParaRPr lang="fr-FR" sz="1600" dirty="0" smtClean="0">
              <a:solidFill>
                <a:prstClr val="black"/>
              </a:solidFill>
            </a:endParaRPr>
          </a:p>
          <a:p>
            <a:pPr defTabSz="457200"/>
            <a:endParaRPr lang="fr-FR" sz="1600" dirty="0">
              <a:solidFill>
                <a:prstClr val="black"/>
              </a:solidFill>
            </a:endParaRPr>
          </a:p>
          <a:p>
            <a:pPr defTabSz="457200"/>
            <a:r>
              <a:rPr lang="fr-FR" sz="1600" b="1" dirty="0" smtClean="0">
                <a:solidFill>
                  <a:srgbClr val="1F497D"/>
                </a:solidFill>
              </a:rPr>
              <a:t>144H</a:t>
            </a:r>
          </a:p>
          <a:p>
            <a:pPr defTabSz="457200"/>
            <a:endParaRPr lang="fr-FR" b="1" dirty="0">
              <a:solidFill>
                <a:srgbClr val="1F497D"/>
              </a:solidFill>
            </a:endParaRPr>
          </a:p>
          <a:p>
            <a:pPr defTabSz="457200"/>
            <a:endParaRPr lang="fr-FR" b="1" dirty="0" smtClean="0">
              <a:solidFill>
                <a:srgbClr val="1F497D"/>
              </a:solidFill>
            </a:endParaRPr>
          </a:p>
          <a:p>
            <a:pPr defTabSz="457200"/>
            <a:endParaRPr lang="fr-FR" b="1" dirty="0">
              <a:solidFill>
                <a:srgbClr val="1F497D"/>
              </a:solidFill>
            </a:endParaRPr>
          </a:p>
          <a:p>
            <a:pPr defTabSz="457200"/>
            <a:endParaRPr lang="fr-FR" b="1" dirty="0" smtClean="0">
              <a:solidFill>
                <a:srgbClr val="1F497D"/>
              </a:solidFill>
            </a:endParaRPr>
          </a:p>
          <a:p>
            <a:pPr defTabSz="457200"/>
            <a:r>
              <a:rPr lang="fr-FR" sz="1600" b="1" dirty="0" smtClean="0">
                <a:solidFill>
                  <a:srgbClr val="1F497D"/>
                </a:solidFill>
              </a:rPr>
              <a:t>104H</a:t>
            </a:r>
          </a:p>
          <a:p>
            <a:pPr algn="ctr" defTabSz="457200"/>
            <a:r>
              <a:rPr lang="fr-FR" sz="1000" b="1" dirty="0" smtClean="0">
                <a:solidFill>
                  <a:srgbClr val="1F497D"/>
                </a:solidFill>
              </a:rPr>
              <a:t>(52+52)</a:t>
            </a:r>
          </a:p>
          <a:p>
            <a:pPr algn="ctr" defTabSz="457200"/>
            <a:endParaRPr lang="fr-FR" sz="1000" b="1" dirty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 smtClean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 smtClean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 smtClean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 smtClean="0">
              <a:solidFill>
                <a:srgbClr val="1F497D"/>
              </a:solidFill>
            </a:endParaRPr>
          </a:p>
          <a:p>
            <a:pPr algn="ctr" defTabSz="457200"/>
            <a:r>
              <a:rPr lang="fr-FR" sz="1600" b="1" dirty="0" smtClean="0">
                <a:solidFill>
                  <a:srgbClr val="1F497D"/>
                </a:solidFill>
              </a:rPr>
              <a:t>52H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647824" y="2026682"/>
            <a:ext cx="6952575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400" b="1" dirty="0" smtClean="0">
                <a:solidFill>
                  <a:prstClr val="black"/>
                </a:solidFill>
              </a:rPr>
              <a:t>TRONC COMMUN (1</a:t>
            </a:r>
            <a:r>
              <a:rPr lang="fr-FR" sz="1400" b="1" baseline="30000" dirty="0" smtClean="0">
                <a:solidFill>
                  <a:prstClr val="black"/>
                </a:solidFill>
              </a:rPr>
              <a:t>er</a:t>
            </a:r>
            <a:r>
              <a:rPr lang="fr-FR" sz="1400" b="1" dirty="0" smtClean="0">
                <a:solidFill>
                  <a:prstClr val="black"/>
                </a:solidFill>
              </a:rPr>
              <a:t> et 2d degrés)</a:t>
            </a:r>
          </a:p>
          <a:p>
            <a:pPr algn="ctr" defTabSz="457200"/>
            <a:endParaRPr lang="fr-FR" sz="1400" b="1" dirty="0">
              <a:solidFill>
                <a:prstClr val="black"/>
              </a:solidFill>
            </a:endParaRPr>
          </a:p>
          <a:p>
            <a:pPr algn="ctr" defTabSz="457200"/>
            <a:endParaRPr lang="fr-FR" sz="1400" b="1" dirty="0" smtClean="0">
              <a:solidFill>
                <a:prstClr val="black"/>
              </a:solidFill>
            </a:endParaRPr>
          </a:p>
          <a:p>
            <a:pPr algn="ctr" defTabSz="457200"/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733550" y="2421436"/>
            <a:ext cx="1009650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Enjeux éthiques et sociétaux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979337" y="2421436"/>
            <a:ext cx="1009650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Connaissance des partenaires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124112" y="2421436"/>
            <a:ext cx="1009650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Relations avec les familles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267450" y="2421436"/>
            <a:ext cx="1085850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BEP et réponses pédagogiques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470297" y="2412924"/>
            <a:ext cx="1009650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Personne ressource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855275" y="2421436"/>
            <a:ext cx="1054735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Cadre législatif et réglementaire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509962" y="3100804"/>
            <a:ext cx="3314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r-FR" sz="1600" b="1" dirty="0" smtClean="0">
                <a:solidFill>
                  <a:prstClr val="black"/>
                </a:solidFill>
              </a:rPr>
              <a:t>+ 2 modules d’approfondissement</a:t>
            </a:r>
            <a:endParaRPr lang="fr-FR" sz="1600" b="1" dirty="0">
              <a:solidFill>
                <a:prstClr val="black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733550" y="3533775"/>
            <a:ext cx="3552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endParaRPr lang="fr-FR" dirty="0" smtClean="0">
              <a:solidFill>
                <a:prstClr val="black"/>
              </a:solidFill>
            </a:endParaRPr>
          </a:p>
          <a:p>
            <a:pPr defTabSz="457200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647824" y="3524250"/>
            <a:ext cx="685800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Grande difficulté scolaire 1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333624" y="3533775"/>
            <a:ext cx="685800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Grande difficulté scolaire 2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019424" y="3533775"/>
            <a:ext cx="685800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600" b="1" dirty="0" smtClean="0">
                <a:solidFill>
                  <a:prstClr val="black"/>
                </a:solidFill>
              </a:rPr>
              <a:t>Grande difficulté de compréhension des attentes de l’école</a:t>
            </a:r>
            <a:endParaRPr lang="fr-FR" sz="600" b="1" dirty="0">
              <a:solidFill>
                <a:prstClr val="black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705224" y="3533775"/>
            <a:ext cx="778938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fr-FR" sz="1000" b="1" dirty="0" smtClean="0">
                <a:solidFill>
                  <a:prstClr val="black"/>
                </a:solidFill>
              </a:rPr>
              <a:t>Troubles</a:t>
            </a:r>
          </a:p>
          <a:p>
            <a:pPr defTabSz="457200"/>
            <a:r>
              <a:rPr lang="fr-FR" sz="1000" b="1" dirty="0" smtClean="0">
                <a:solidFill>
                  <a:prstClr val="black"/>
                </a:solidFill>
              </a:rPr>
              <a:t> psychiques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484163" y="3533775"/>
            <a:ext cx="71648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fr-FR" sz="700" b="1" dirty="0" smtClean="0">
                <a:solidFill>
                  <a:prstClr val="black"/>
                </a:solidFill>
              </a:rPr>
              <a:t>Troubles spécifiques langage et apprentissage</a:t>
            </a:r>
            <a:endParaRPr lang="fr-FR" sz="700" b="1" dirty="0">
              <a:solidFill>
                <a:prstClr val="black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203031" y="3533775"/>
            <a:ext cx="70008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fr-FR" sz="800" b="1" dirty="0" smtClean="0">
                <a:solidFill>
                  <a:prstClr val="black"/>
                </a:solidFill>
              </a:rPr>
              <a:t>Troubles des fonctions cognitives</a:t>
            </a:r>
            <a:endParaRPr lang="fr-FR" sz="800" b="1" dirty="0">
              <a:solidFill>
                <a:prstClr val="black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133762" y="3495675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auditifs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1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133762" y="4049673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auditifs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2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769362" y="3495675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visuels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1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445893" y="3495675"/>
            <a:ext cx="676613" cy="61555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800" b="1" dirty="0" smtClean="0">
                <a:solidFill>
                  <a:prstClr val="black"/>
                </a:solidFill>
              </a:rPr>
              <a:t>Troubles du spectre autistique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1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6772059" y="4049673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visuels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2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7448672" y="4049018"/>
            <a:ext cx="676613" cy="58477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800" b="1" dirty="0" smtClean="0">
                <a:solidFill>
                  <a:prstClr val="black"/>
                </a:solidFill>
              </a:rPr>
              <a:t>Troubles du spectre autistique</a:t>
            </a:r>
          </a:p>
          <a:p>
            <a:pPr algn="ctr" defTabSz="457200"/>
            <a:r>
              <a:rPr lang="fr-FR" sz="800" b="1" dirty="0" smtClean="0">
                <a:solidFill>
                  <a:prstClr val="black"/>
                </a:solidFill>
              </a:rPr>
              <a:t> 2</a:t>
            </a:r>
            <a:endParaRPr lang="fr-FR" sz="800" b="1" dirty="0">
              <a:solidFill>
                <a:prstClr val="black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8122505" y="4049018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moteurs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2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8122504" y="3495675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moteurs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1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2826484" y="4633793"/>
            <a:ext cx="4688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r-FR" sz="1600" b="1" dirty="0" smtClean="0">
                <a:solidFill>
                  <a:prstClr val="black"/>
                </a:solidFill>
              </a:rPr>
              <a:t>+ 1 module de professionnalisation dans l’emploi</a:t>
            </a:r>
            <a:endParaRPr lang="fr-FR" sz="1600" b="1" dirty="0">
              <a:solidFill>
                <a:prstClr val="black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647824" y="4958254"/>
            <a:ext cx="1005206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Enseigner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en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milieu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carcéral</a:t>
            </a:r>
            <a:endParaRPr lang="fr-FR" sz="1050" b="1" dirty="0">
              <a:solidFill>
                <a:prstClr val="black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653030" y="4958254"/>
            <a:ext cx="1005206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Enseigner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 en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SEGPA</a:t>
            </a:r>
          </a:p>
          <a:p>
            <a:pPr algn="ctr" defTabSz="457200"/>
            <a:endParaRPr lang="fr-FR" sz="1050" b="1" dirty="0">
              <a:solidFill>
                <a:prstClr val="black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3658236" y="4962242"/>
            <a:ext cx="1073410" cy="78483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Travailler en RASED/DESED</a:t>
            </a:r>
          </a:p>
          <a:p>
            <a:pPr algn="ctr" defTabSz="457200"/>
            <a:r>
              <a:rPr lang="fr-FR" sz="600" b="1" dirty="0" smtClean="0">
                <a:solidFill>
                  <a:prstClr val="black"/>
                </a:solidFill>
              </a:rPr>
              <a:t>-aide à dominante pédagogique</a:t>
            </a:r>
          </a:p>
          <a:p>
            <a:pPr algn="ctr" defTabSz="457200"/>
            <a:r>
              <a:rPr lang="fr-FR" sz="600" b="1" dirty="0" smtClean="0">
                <a:solidFill>
                  <a:prstClr val="black"/>
                </a:solidFill>
              </a:rPr>
              <a:t>-aide à dominante relationnelle</a:t>
            </a:r>
            <a:endParaRPr lang="fr-FR" sz="600" b="1" dirty="0">
              <a:solidFill>
                <a:prstClr val="black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4731647" y="4972347"/>
            <a:ext cx="1005206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Coordonner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une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ULIS</a:t>
            </a:r>
          </a:p>
          <a:p>
            <a:pPr defTabSz="457200"/>
            <a:endParaRPr lang="fr-FR" sz="1050" b="1" dirty="0">
              <a:solidFill>
                <a:prstClr val="black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5747465" y="4974147"/>
            <a:ext cx="1005206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Enseigner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en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UE</a:t>
            </a:r>
          </a:p>
          <a:p>
            <a:pPr defTabSz="457200"/>
            <a:endParaRPr lang="fr-FR" sz="1050" b="1" dirty="0">
              <a:solidFill>
                <a:prstClr val="black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6752671" y="4974147"/>
            <a:ext cx="1081088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fr-FR" sz="1050" b="1" dirty="0" smtClean="0">
                <a:solidFill>
                  <a:prstClr val="black"/>
                </a:solidFill>
              </a:rPr>
              <a:t>Exercer comme secrétaire de CCEP, CEJH, CSD-ASH</a:t>
            </a:r>
            <a:endParaRPr lang="fr-FR" sz="1050" b="1" dirty="0">
              <a:solidFill>
                <a:prstClr val="black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 rot="1149340">
            <a:off x="7853246" y="1615896"/>
            <a:ext cx="97155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fr-FR" sz="1600" dirty="0" smtClean="0">
                <a:solidFill>
                  <a:prstClr val="black"/>
                </a:solidFill>
              </a:rPr>
              <a:t>Parcours ULIS - UE</a:t>
            </a:r>
            <a:endParaRPr lang="fr-FR" sz="1600" dirty="0">
              <a:solidFill>
                <a:prstClr val="black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1647824" y="3270081"/>
            <a:ext cx="2010412" cy="10713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1733550" y="3100804"/>
            <a:ext cx="1776412" cy="137594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Accolade ouvrante 32"/>
          <p:cNvSpPr/>
          <p:nvPr/>
        </p:nvSpPr>
        <p:spPr>
          <a:xfrm rot="16200000">
            <a:off x="4716009" y="3084811"/>
            <a:ext cx="122256" cy="2190590"/>
          </a:xfrm>
          <a:prstGeom prst="leftBrace">
            <a:avLst>
              <a:gd name="adj1" fmla="val 0"/>
              <a:gd name="adj2" fmla="val 54782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fr-FR">
              <a:solidFill>
                <a:prstClr val="black"/>
              </a:solidFill>
            </a:endParaRPr>
          </a:p>
        </p:txBody>
      </p:sp>
      <p:cxnSp>
        <p:nvCxnSpPr>
          <p:cNvPr id="49" name="Connecteur droit avec flèche 48"/>
          <p:cNvCxnSpPr>
            <a:endCxn id="45" idx="0"/>
          </p:cNvCxnSpPr>
          <p:nvPr/>
        </p:nvCxnSpPr>
        <p:spPr>
          <a:xfrm>
            <a:off x="4842407" y="4326017"/>
            <a:ext cx="391843" cy="6463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>
            <a:endCxn id="45" idx="0"/>
          </p:cNvCxnSpPr>
          <p:nvPr/>
        </p:nvCxnSpPr>
        <p:spPr>
          <a:xfrm flipH="1">
            <a:off x="5234250" y="4180106"/>
            <a:ext cx="752212" cy="792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2" name="Accolade ouvrante 51"/>
          <p:cNvSpPr/>
          <p:nvPr/>
        </p:nvSpPr>
        <p:spPr>
          <a:xfrm>
            <a:off x="6057900" y="3495675"/>
            <a:ext cx="75862" cy="1107341"/>
          </a:xfrm>
          <a:prstGeom prst="lef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58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6225" y="6019800"/>
            <a:ext cx="7267575" cy="7362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r-FR">
              <a:solidFill>
                <a:prstClr val="white"/>
              </a:solidFill>
            </a:endParaRPr>
          </a:p>
        </p:txBody>
      </p:sp>
      <p:pic>
        <p:nvPicPr>
          <p:cNvPr id="9" name="Image 8" descr="L:\Sauvegarde\Conventions\Vice-rectorat\V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" y="5809963"/>
            <a:ext cx="1510030" cy="8466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Parcours : </a:t>
            </a:r>
            <a:r>
              <a:rPr lang="fr-FR" dirty="0" smtClean="0"/>
              <a:t>SEGPA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7" name="Espace réservé du numéro de diapositive 2"/>
          <p:cNvSpPr txBox="1">
            <a:spLocks/>
          </p:cNvSpPr>
          <p:nvPr/>
        </p:nvSpPr>
        <p:spPr>
          <a:xfrm>
            <a:off x="8149944" y="6390911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000" b="1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C8907D-B208-DC44-82F5-2940ECA1C9FA}" type="slidenum">
              <a:rPr lang="fr-FR" smtClean="0"/>
              <a:pPr/>
              <a:t>11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 rotWithShape="1">
          <a:blip r:embed="rId3"/>
          <a:srcRect r="7614"/>
          <a:stretch/>
        </p:blipFill>
        <p:spPr bwMode="auto">
          <a:xfrm>
            <a:off x="2653030" y="6070071"/>
            <a:ext cx="2118995" cy="4372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5751749"/>
            <a:ext cx="866775" cy="96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805400" y="1472684"/>
            <a:ext cx="7665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r-FR" b="1" dirty="0" smtClean="0">
                <a:solidFill>
                  <a:srgbClr val="1F497D"/>
                </a:solidFill>
              </a:rPr>
              <a:t>400H</a:t>
            </a:r>
            <a:r>
              <a:rPr lang="fr-FR" dirty="0" smtClean="0">
                <a:solidFill>
                  <a:prstClr val="black"/>
                </a:solidFill>
              </a:rPr>
              <a:t>         </a:t>
            </a:r>
            <a:r>
              <a:rPr lang="fr-FR" sz="1200" b="1" dirty="0" smtClean="0">
                <a:solidFill>
                  <a:srgbClr val="1F497D"/>
                </a:solidFill>
              </a:rPr>
              <a:t>CERTIFICAT D’APTITUDE PROFESSIONNELLE AUX PRATIQUES DE L’EDUCATION INCLUSIVE</a:t>
            </a:r>
            <a:endParaRPr lang="fr-FR" sz="2000" b="1" dirty="0">
              <a:solidFill>
                <a:srgbClr val="1F497D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05400" y="2026682"/>
            <a:ext cx="699550" cy="3662541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endParaRPr lang="fr-FR" sz="1600" dirty="0" smtClean="0">
              <a:solidFill>
                <a:prstClr val="black"/>
              </a:solidFill>
            </a:endParaRPr>
          </a:p>
          <a:p>
            <a:pPr defTabSz="457200"/>
            <a:endParaRPr lang="fr-FR" sz="1600" dirty="0">
              <a:solidFill>
                <a:prstClr val="black"/>
              </a:solidFill>
            </a:endParaRPr>
          </a:p>
          <a:p>
            <a:pPr defTabSz="457200"/>
            <a:r>
              <a:rPr lang="fr-FR" sz="1600" b="1" dirty="0" smtClean="0">
                <a:solidFill>
                  <a:srgbClr val="1F497D"/>
                </a:solidFill>
              </a:rPr>
              <a:t>144H</a:t>
            </a:r>
          </a:p>
          <a:p>
            <a:pPr defTabSz="457200"/>
            <a:endParaRPr lang="fr-FR" b="1" dirty="0">
              <a:solidFill>
                <a:srgbClr val="1F497D"/>
              </a:solidFill>
            </a:endParaRPr>
          </a:p>
          <a:p>
            <a:pPr defTabSz="457200"/>
            <a:endParaRPr lang="fr-FR" b="1" dirty="0" smtClean="0">
              <a:solidFill>
                <a:srgbClr val="1F497D"/>
              </a:solidFill>
            </a:endParaRPr>
          </a:p>
          <a:p>
            <a:pPr defTabSz="457200"/>
            <a:endParaRPr lang="fr-FR" b="1" dirty="0">
              <a:solidFill>
                <a:srgbClr val="1F497D"/>
              </a:solidFill>
            </a:endParaRPr>
          </a:p>
          <a:p>
            <a:pPr defTabSz="457200"/>
            <a:endParaRPr lang="fr-FR" b="1" dirty="0" smtClean="0">
              <a:solidFill>
                <a:srgbClr val="1F497D"/>
              </a:solidFill>
            </a:endParaRPr>
          </a:p>
          <a:p>
            <a:pPr defTabSz="457200"/>
            <a:r>
              <a:rPr lang="fr-FR" sz="1600" b="1" dirty="0" smtClean="0">
                <a:solidFill>
                  <a:srgbClr val="1F497D"/>
                </a:solidFill>
              </a:rPr>
              <a:t>104H</a:t>
            </a:r>
          </a:p>
          <a:p>
            <a:pPr algn="ctr" defTabSz="457200"/>
            <a:r>
              <a:rPr lang="fr-FR" sz="1000" b="1" dirty="0" smtClean="0">
                <a:solidFill>
                  <a:srgbClr val="1F497D"/>
                </a:solidFill>
              </a:rPr>
              <a:t>(52+52)</a:t>
            </a:r>
          </a:p>
          <a:p>
            <a:pPr algn="ctr" defTabSz="457200"/>
            <a:endParaRPr lang="fr-FR" sz="1000" b="1" dirty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 smtClean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 smtClean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 smtClean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 smtClean="0">
              <a:solidFill>
                <a:srgbClr val="1F497D"/>
              </a:solidFill>
            </a:endParaRPr>
          </a:p>
          <a:p>
            <a:pPr algn="ctr" defTabSz="457200"/>
            <a:r>
              <a:rPr lang="fr-FR" sz="1600" b="1" dirty="0" smtClean="0">
                <a:solidFill>
                  <a:srgbClr val="1F497D"/>
                </a:solidFill>
              </a:rPr>
              <a:t>52H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647824" y="2026682"/>
            <a:ext cx="6952575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400" b="1" dirty="0" smtClean="0">
                <a:solidFill>
                  <a:prstClr val="black"/>
                </a:solidFill>
              </a:rPr>
              <a:t>TRONC COMMUN (1</a:t>
            </a:r>
            <a:r>
              <a:rPr lang="fr-FR" sz="1400" b="1" baseline="30000" dirty="0" smtClean="0">
                <a:solidFill>
                  <a:prstClr val="black"/>
                </a:solidFill>
              </a:rPr>
              <a:t>er</a:t>
            </a:r>
            <a:r>
              <a:rPr lang="fr-FR" sz="1400" b="1" dirty="0" smtClean="0">
                <a:solidFill>
                  <a:prstClr val="black"/>
                </a:solidFill>
              </a:rPr>
              <a:t> et 2d degrés)</a:t>
            </a:r>
          </a:p>
          <a:p>
            <a:pPr algn="ctr" defTabSz="457200"/>
            <a:endParaRPr lang="fr-FR" sz="1400" b="1" dirty="0">
              <a:solidFill>
                <a:prstClr val="black"/>
              </a:solidFill>
            </a:endParaRPr>
          </a:p>
          <a:p>
            <a:pPr algn="ctr" defTabSz="457200"/>
            <a:endParaRPr lang="fr-FR" sz="1400" b="1" dirty="0" smtClean="0">
              <a:solidFill>
                <a:prstClr val="black"/>
              </a:solidFill>
            </a:endParaRPr>
          </a:p>
          <a:p>
            <a:pPr algn="ctr" defTabSz="457200"/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733550" y="2421436"/>
            <a:ext cx="1009650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Enjeux éthiques et sociétaux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979337" y="2421436"/>
            <a:ext cx="1009650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Connaissance des partenaires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124112" y="2421436"/>
            <a:ext cx="1009650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Relations avec les familles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267450" y="2421436"/>
            <a:ext cx="1085850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BEP et réponses pédagogiques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470297" y="2412924"/>
            <a:ext cx="1009650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Personne ressource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855275" y="2421436"/>
            <a:ext cx="1054735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Cadre législatif et réglementaire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509962" y="3100804"/>
            <a:ext cx="3314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r-FR" sz="1600" b="1" dirty="0" smtClean="0">
                <a:solidFill>
                  <a:prstClr val="black"/>
                </a:solidFill>
              </a:rPr>
              <a:t>+ 2 modules d’approfondissement</a:t>
            </a:r>
            <a:endParaRPr lang="fr-FR" sz="1600" b="1" dirty="0">
              <a:solidFill>
                <a:prstClr val="black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733550" y="3533775"/>
            <a:ext cx="3552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endParaRPr lang="fr-FR" dirty="0" smtClean="0">
              <a:solidFill>
                <a:prstClr val="black"/>
              </a:solidFill>
            </a:endParaRPr>
          </a:p>
          <a:p>
            <a:pPr defTabSz="457200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647824" y="3524250"/>
            <a:ext cx="685800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Grande difficulté scolaire 1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333624" y="3533775"/>
            <a:ext cx="685800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Grande difficulté scolaire 2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019424" y="3533775"/>
            <a:ext cx="685800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600" b="1" dirty="0" smtClean="0">
                <a:solidFill>
                  <a:prstClr val="black"/>
                </a:solidFill>
              </a:rPr>
              <a:t>Grande difficulté de compréhension des attentes de l’école</a:t>
            </a:r>
            <a:endParaRPr lang="fr-FR" sz="600" b="1" dirty="0">
              <a:solidFill>
                <a:prstClr val="black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705224" y="3533775"/>
            <a:ext cx="778938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fr-FR" sz="1000" b="1" dirty="0" smtClean="0">
                <a:solidFill>
                  <a:prstClr val="black"/>
                </a:solidFill>
              </a:rPr>
              <a:t>Troubles</a:t>
            </a:r>
          </a:p>
          <a:p>
            <a:pPr defTabSz="457200"/>
            <a:r>
              <a:rPr lang="fr-FR" sz="1000" b="1" dirty="0" smtClean="0">
                <a:solidFill>
                  <a:prstClr val="black"/>
                </a:solidFill>
              </a:rPr>
              <a:t> psychiques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484163" y="3533775"/>
            <a:ext cx="71648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fr-FR" sz="700" b="1" dirty="0" smtClean="0">
                <a:solidFill>
                  <a:prstClr val="black"/>
                </a:solidFill>
              </a:rPr>
              <a:t>Troubles spécifiques langage et apprentissage</a:t>
            </a:r>
            <a:endParaRPr lang="fr-FR" sz="700" b="1" dirty="0">
              <a:solidFill>
                <a:prstClr val="black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203031" y="3533775"/>
            <a:ext cx="70008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fr-FR" sz="800" b="1" dirty="0" smtClean="0">
                <a:solidFill>
                  <a:prstClr val="black"/>
                </a:solidFill>
              </a:rPr>
              <a:t>Troubles des fonctions cognitives</a:t>
            </a:r>
            <a:endParaRPr lang="fr-FR" sz="800" b="1" dirty="0">
              <a:solidFill>
                <a:prstClr val="black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133762" y="3495675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auditifs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1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133762" y="4049673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auditifs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2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769362" y="3495675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visuels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1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445893" y="3495675"/>
            <a:ext cx="676613" cy="61555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800" b="1" dirty="0" smtClean="0">
                <a:solidFill>
                  <a:prstClr val="black"/>
                </a:solidFill>
              </a:rPr>
              <a:t>Troubles du spectre autistique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1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6772059" y="4049673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visuels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2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7448672" y="4049018"/>
            <a:ext cx="676613" cy="58477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800" b="1" dirty="0" smtClean="0">
                <a:solidFill>
                  <a:prstClr val="black"/>
                </a:solidFill>
              </a:rPr>
              <a:t>Troubles du spectre autistique</a:t>
            </a:r>
          </a:p>
          <a:p>
            <a:pPr algn="ctr" defTabSz="457200"/>
            <a:r>
              <a:rPr lang="fr-FR" sz="800" b="1" dirty="0" smtClean="0">
                <a:solidFill>
                  <a:prstClr val="black"/>
                </a:solidFill>
              </a:rPr>
              <a:t> 2</a:t>
            </a:r>
            <a:endParaRPr lang="fr-FR" sz="800" b="1" dirty="0">
              <a:solidFill>
                <a:prstClr val="black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8122505" y="4049018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moteurs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2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8122504" y="3495675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moteurs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1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2826484" y="4633793"/>
            <a:ext cx="4688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r-FR" sz="1600" b="1" dirty="0" smtClean="0">
                <a:solidFill>
                  <a:prstClr val="black"/>
                </a:solidFill>
              </a:rPr>
              <a:t>+ 1 module de professionnalisation dans l’emploi</a:t>
            </a:r>
            <a:endParaRPr lang="fr-FR" sz="1600" b="1" dirty="0">
              <a:solidFill>
                <a:prstClr val="black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647824" y="4958254"/>
            <a:ext cx="1005206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Enseigner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en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milieu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carcéral</a:t>
            </a:r>
            <a:endParaRPr lang="fr-FR" sz="1050" b="1" dirty="0">
              <a:solidFill>
                <a:prstClr val="black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653030" y="4958254"/>
            <a:ext cx="1005206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Enseigner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 en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SEGPA</a:t>
            </a:r>
          </a:p>
          <a:p>
            <a:pPr algn="ctr" defTabSz="457200"/>
            <a:endParaRPr lang="fr-FR" sz="1050" b="1" dirty="0">
              <a:solidFill>
                <a:prstClr val="black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3658236" y="4962242"/>
            <a:ext cx="1073410" cy="78483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Travailler en RASED/DESED</a:t>
            </a:r>
          </a:p>
          <a:p>
            <a:pPr algn="ctr" defTabSz="457200"/>
            <a:r>
              <a:rPr lang="fr-FR" sz="600" b="1" dirty="0" smtClean="0">
                <a:solidFill>
                  <a:prstClr val="black"/>
                </a:solidFill>
              </a:rPr>
              <a:t>-aide à dominante pédagogique</a:t>
            </a:r>
          </a:p>
          <a:p>
            <a:pPr algn="ctr" defTabSz="457200"/>
            <a:r>
              <a:rPr lang="fr-FR" sz="600" b="1" dirty="0" smtClean="0">
                <a:solidFill>
                  <a:prstClr val="black"/>
                </a:solidFill>
              </a:rPr>
              <a:t>-aide à dominante relationnelle</a:t>
            </a:r>
            <a:endParaRPr lang="fr-FR" sz="600" b="1" dirty="0">
              <a:solidFill>
                <a:prstClr val="black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4731647" y="4972347"/>
            <a:ext cx="1005206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Coordonner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une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ULIS</a:t>
            </a:r>
          </a:p>
          <a:p>
            <a:pPr defTabSz="457200"/>
            <a:endParaRPr lang="fr-FR" sz="1050" b="1" dirty="0">
              <a:solidFill>
                <a:prstClr val="black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5747465" y="4974147"/>
            <a:ext cx="1005206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Enseigner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en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UE</a:t>
            </a:r>
          </a:p>
          <a:p>
            <a:pPr defTabSz="457200"/>
            <a:endParaRPr lang="fr-FR" sz="1050" b="1" dirty="0">
              <a:solidFill>
                <a:prstClr val="black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6752671" y="4974147"/>
            <a:ext cx="1081088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fr-FR" sz="1050" b="1" dirty="0" smtClean="0">
                <a:solidFill>
                  <a:prstClr val="black"/>
                </a:solidFill>
              </a:rPr>
              <a:t>Exercer comme secrétaire de CCEP, CEJH, CSD-ASH</a:t>
            </a:r>
            <a:endParaRPr lang="fr-FR" sz="1050" b="1" dirty="0">
              <a:solidFill>
                <a:prstClr val="black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 rot="1149340">
            <a:off x="7853246" y="1615896"/>
            <a:ext cx="97155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fr-FR" sz="1600" dirty="0" smtClean="0">
                <a:solidFill>
                  <a:prstClr val="black"/>
                </a:solidFill>
              </a:rPr>
              <a:t>Parcours SEGPA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33" name="Accolade ouvrante 32"/>
          <p:cNvSpPr/>
          <p:nvPr/>
        </p:nvSpPr>
        <p:spPr>
          <a:xfrm rot="16200000">
            <a:off x="3729564" y="2037238"/>
            <a:ext cx="61128" cy="4224608"/>
          </a:xfrm>
          <a:prstGeom prst="leftBrace">
            <a:avLst>
              <a:gd name="adj1" fmla="val 0"/>
              <a:gd name="adj2" fmla="val 54782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fr-FR">
              <a:solidFill>
                <a:prstClr val="black"/>
              </a:solidFill>
            </a:endParaRPr>
          </a:p>
        </p:txBody>
      </p:sp>
      <p:cxnSp>
        <p:nvCxnSpPr>
          <p:cNvPr id="49" name="Connecteur droit avec flèche 48"/>
          <p:cNvCxnSpPr/>
          <p:nvPr/>
        </p:nvCxnSpPr>
        <p:spPr>
          <a:xfrm flipH="1">
            <a:off x="3276600" y="4326017"/>
            <a:ext cx="702737" cy="632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6057900" y="3371850"/>
            <a:ext cx="2741217" cy="14312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H="1">
            <a:off x="5986462" y="3100804"/>
            <a:ext cx="2700338" cy="15413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02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6225" y="6019800"/>
            <a:ext cx="7267575" cy="7362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r-FR">
              <a:solidFill>
                <a:prstClr val="white"/>
              </a:solidFill>
            </a:endParaRPr>
          </a:p>
        </p:txBody>
      </p:sp>
      <p:pic>
        <p:nvPicPr>
          <p:cNvPr id="9" name="Image 8" descr="L:\Sauvegarde\Conventions\Vice-rectorat\V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" y="5809963"/>
            <a:ext cx="1510030" cy="8466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Parcours : </a:t>
            </a:r>
            <a:r>
              <a:rPr lang="fr-FR" dirty="0" smtClean="0"/>
              <a:t>RASED / DESED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7" name="Espace réservé du numéro de diapositive 2"/>
          <p:cNvSpPr txBox="1">
            <a:spLocks/>
          </p:cNvSpPr>
          <p:nvPr/>
        </p:nvSpPr>
        <p:spPr>
          <a:xfrm>
            <a:off x="8149944" y="6390911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000" b="1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C8907D-B208-DC44-82F5-2940ECA1C9FA}" type="slidenum">
              <a:rPr lang="fr-FR" smtClean="0"/>
              <a:pPr/>
              <a:t>12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 rotWithShape="1">
          <a:blip r:embed="rId3"/>
          <a:srcRect r="7614"/>
          <a:stretch/>
        </p:blipFill>
        <p:spPr bwMode="auto">
          <a:xfrm>
            <a:off x="2653030" y="6070071"/>
            <a:ext cx="2118995" cy="4372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5751749"/>
            <a:ext cx="866775" cy="96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805400" y="1472684"/>
            <a:ext cx="7665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r-FR" b="1" dirty="0" smtClean="0">
                <a:solidFill>
                  <a:srgbClr val="1F497D"/>
                </a:solidFill>
              </a:rPr>
              <a:t>400H</a:t>
            </a:r>
            <a:r>
              <a:rPr lang="fr-FR" dirty="0" smtClean="0">
                <a:solidFill>
                  <a:prstClr val="black"/>
                </a:solidFill>
              </a:rPr>
              <a:t>         </a:t>
            </a:r>
            <a:r>
              <a:rPr lang="fr-FR" sz="1200" b="1" dirty="0" smtClean="0">
                <a:solidFill>
                  <a:srgbClr val="1F497D"/>
                </a:solidFill>
              </a:rPr>
              <a:t>CERTIFICAT D’APTITUDE PROFESSIONNELLE AUX PRATIQUES DE L’EDUCATION INCLUSIVE</a:t>
            </a:r>
            <a:endParaRPr lang="fr-FR" sz="2000" b="1" dirty="0">
              <a:solidFill>
                <a:srgbClr val="1F497D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05400" y="2026682"/>
            <a:ext cx="699550" cy="3662541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endParaRPr lang="fr-FR" sz="1600" dirty="0" smtClean="0">
              <a:solidFill>
                <a:prstClr val="black"/>
              </a:solidFill>
            </a:endParaRPr>
          </a:p>
          <a:p>
            <a:pPr defTabSz="457200"/>
            <a:endParaRPr lang="fr-FR" sz="1600" dirty="0">
              <a:solidFill>
                <a:prstClr val="black"/>
              </a:solidFill>
            </a:endParaRPr>
          </a:p>
          <a:p>
            <a:pPr defTabSz="457200"/>
            <a:r>
              <a:rPr lang="fr-FR" sz="1600" b="1" dirty="0" smtClean="0">
                <a:solidFill>
                  <a:srgbClr val="1F497D"/>
                </a:solidFill>
              </a:rPr>
              <a:t>144H</a:t>
            </a:r>
          </a:p>
          <a:p>
            <a:pPr defTabSz="457200"/>
            <a:endParaRPr lang="fr-FR" b="1" dirty="0">
              <a:solidFill>
                <a:srgbClr val="1F497D"/>
              </a:solidFill>
            </a:endParaRPr>
          </a:p>
          <a:p>
            <a:pPr defTabSz="457200"/>
            <a:endParaRPr lang="fr-FR" b="1" dirty="0" smtClean="0">
              <a:solidFill>
                <a:srgbClr val="1F497D"/>
              </a:solidFill>
            </a:endParaRPr>
          </a:p>
          <a:p>
            <a:pPr defTabSz="457200"/>
            <a:endParaRPr lang="fr-FR" b="1" dirty="0">
              <a:solidFill>
                <a:srgbClr val="1F497D"/>
              </a:solidFill>
            </a:endParaRPr>
          </a:p>
          <a:p>
            <a:pPr defTabSz="457200"/>
            <a:endParaRPr lang="fr-FR" b="1" dirty="0" smtClean="0">
              <a:solidFill>
                <a:srgbClr val="1F497D"/>
              </a:solidFill>
            </a:endParaRPr>
          </a:p>
          <a:p>
            <a:pPr defTabSz="457200"/>
            <a:r>
              <a:rPr lang="fr-FR" sz="1600" b="1" dirty="0" smtClean="0">
                <a:solidFill>
                  <a:srgbClr val="1F497D"/>
                </a:solidFill>
              </a:rPr>
              <a:t>104H</a:t>
            </a:r>
          </a:p>
          <a:p>
            <a:pPr algn="ctr" defTabSz="457200"/>
            <a:r>
              <a:rPr lang="fr-FR" sz="1000" b="1" dirty="0" smtClean="0">
                <a:solidFill>
                  <a:srgbClr val="1F497D"/>
                </a:solidFill>
              </a:rPr>
              <a:t>(52+52)</a:t>
            </a:r>
          </a:p>
          <a:p>
            <a:pPr algn="ctr" defTabSz="457200"/>
            <a:endParaRPr lang="fr-FR" sz="1000" b="1" dirty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 smtClean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 smtClean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 smtClean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 smtClean="0">
              <a:solidFill>
                <a:srgbClr val="1F497D"/>
              </a:solidFill>
            </a:endParaRPr>
          </a:p>
          <a:p>
            <a:pPr algn="ctr" defTabSz="457200"/>
            <a:r>
              <a:rPr lang="fr-FR" sz="1600" b="1" dirty="0" smtClean="0">
                <a:solidFill>
                  <a:srgbClr val="1F497D"/>
                </a:solidFill>
              </a:rPr>
              <a:t>52H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647824" y="2026682"/>
            <a:ext cx="6952575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400" b="1" dirty="0" smtClean="0">
                <a:solidFill>
                  <a:prstClr val="black"/>
                </a:solidFill>
              </a:rPr>
              <a:t>TRONC COMMUN (1</a:t>
            </a:r>
            <a:r>
              <a:rPr lang="fr-FR" sz="1400" b="1" baseline="30000" dirty="0" smtClean="0">
                <a:solidFill>
                  <a:prstClr val="black"/>
                </a:solidFill>
              </a:rPr>
              <a:t>er</a:t>
            </a:r>
            <a:r>
              <a:rPr lang="fr-FR" sz="1400" b="1" dirty="0" smtClean="0">
                <a:solidFill>
                  <a:prstClr val="black"/>
                </a:solidFill>
              </a:rPr>
              <a:t> et 2d degrés)</a:t>
            </a:r>
          </a:p>
          <a:p>
            <a:pPr algn="ctr" defTabSz="457200"/>
            <a:endParaRPr lang="fr-FR" sz="1400" b="1" dirty="0">
              <a:solidFill>
                <a:prstClr val="black"/>
              </a:solidFill>
            </a:endParaRPr>
          </a:p>
          <a:p>
            <a:pPr algn="ctr" defTabSz="457200"/>
            <a:endParaRPr lang="fr-FR" sz="1400" b="1" dirty="0" smtClean="0">
              <a:solidFill>
                <a:prstClr val="black"/>
              </a:solidFill>
            </a:endParaRPr>
          </a:p>
          <a:p>
            <a:pPr algn="ctr" defTabSz="457200"/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733550" y="2421436"/>
            <a:ext cx="1009650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Enjeux éthiques et sociétaux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979337" y="2421436"/>
            <a:ext cx="1009650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Connaissance des partenaires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124112" y="2421436"/>
            <a:ext cx="1009650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Relations avec les familles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267450" y="2421436"/>
            <a:ext cx="1085850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BEP et réponses pédagogiques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470297" y="2412924"/>
            <a:ext cx="1009650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Personne ressource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855275" y="2421436"/>
            <a:ext cx="1054735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Cadre législatif et réglementaire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509962" y="3100804"/>
            <a:ext cx="3314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r-FR" sz="1600" b="1" dirty="0" smtClean="0">
                <a:solidFill>
                  <a:prstClr val="black"/>
                </a:solidFill>
              </a:rPr>
              <a:t>+ 2 modules d’approfondissement</a:t>
            </a:r>
            <a:endParaRPr lang="fr-FR" sz="1600" b="1" dirty="0">
              <a:solidFill>
                <a:prstClr val="black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733550" y="3533775"/>
            <a:ext cx="3552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endParaRPr lang="fr-FR" dirty="0" smtClean="0">
              <a:solidFill>
                <a:prstClr val="black"/>
              </a:solidFill>
            </a:endParaRPr>
          </a:p>
          <a:p>
            <a:pPr defTabSz="457200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647824" y="3524250"/>
            <a:ext cx="685800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Grande difficulté scolaire 1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333624" y="3533775"/>
            <a:ext cx="685800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Grande difficulté scolaire 2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019424" y="3533775"/>
            <a:ext cx="685800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600" b="1" dirty="0" smtClean="0">
                <a:solidFill>
                  <a:prstClr val="black"/>
                </a:solidFill>
              </a:rPr>
              <a:t>Grande difficulté de compréhension des attentes de l’école</a:t>
            </a:r>
            <a:endParaRPr lang="fr-FR" sz="600" b="1" dirty="0">
              <a:solidFill>
                <a:prstClr val="black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705224" y="3533775"/>
            <a:ext cx="778938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fr-FR" sz="1000" b="1" dirty="0" smtClean="0">
                <a:solidFill>
                  <a:prstClr val="black"/>
                </a:solidFill>
              </a:rPr>
              <a:t>Troubles</a:t>
            </a:r>
          </a:p>
          <a:p>
            <a:pPr defTabSz="457200"/>
            <a:r>
              <a:rPr lang="fr-FR" sz="1000" b="1" dirty="0" smtClean="0">
                <a:solidFill>
                  <a:prstClr val="black"/>
                </a:solidFill>
              </a:rPr>
              <a:t> psychiques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484163" y="3533775"/>
            <a:ext cx="71648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fr-FR" sz="700" b="1" dirty="0" smtClean="0">
                <a:solidFill>
                  <a:prstClr val="black"/>
                </a:solidFill>
              </a:rPr>
              <a:t>Troubles spécifiques langage et apprentissage</a:t>
            </a:r>
            <a:endParaRPr lang="fr-FR" sz="700" b="1" dirty="0">
              <a:solidFill>
                <a:prstClr val="black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203031" y="3533775"/>
            <a:ext cx="70008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fr-FR" sz="800" b="1" dirty="0" smtClean="0">
                <a:solidFill>
                  <a:prstClr val="black"/>
                </a:solidFill>
              </a:rPr>
              <a:t>Troubles des fonctions cognitives</a:t>
            </a:r>
            <a:endParaRPr lang="fr-FR" sz="800" b="1" dirty="0">
              <a:solidFill>
                <a:prstClr val="black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133762" y="3495675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auditifs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1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133762" y="4049673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auditifs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2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769362" y="3495675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visuels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1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445893" y="3495675"/>
            <a:ext cx="676613" cy="61555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800" b="1" dirty="0" smtClean="0">
                <a:solidFill>
                  <a:prstClr val="black"/>
                </a:solidFill>
              </a:rPr>
              <a:t>Troubles du spectre autistique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1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6772059" y="4049673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visuels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2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7448672" y="4049018"/>
            <a:ext cx="676613" cy="58477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800" b="1" dirty="0" smtClean="0">
                <a:solidFill>
                  <a:prstClr val="black"/>
                </a:solidFill>
              </a:rPr>
              <a:t>Troubles du spectre autistique</a:t>
            </a:r>
          </a:p>
          <a:p>
            <a:pPr algn="ctr" defTabSz="457200"/>
            <a:r>
              <a:rPr lang="fr-FR" sz="800" b="1" dirty="0" smtClean="0">
                <a:solidFill>
                  <a:prstClr val="black"/>
                </a:solidFill>
              </a:rPr>
              <a:t> 2</a:t>
            </a:r>
            <a:endParaRPr lang="fr-FR" sz="800" b="1" dirty="0">
              <a:solidFill>
                <a:prstClr val="black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8122505" y="4049018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moteurs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2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8122504" y="3495675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moteurs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1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2826484" y="4633793"/>
            <a:ext cx="4688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r-FR" sz="1600" b="1" dirty="0" smtClean="0">
                <a:solidFill>
                  <a:prstClr val="black"/>
                </a:solidFill>
              </a:rPr>
              <a:t>+ 1 module de professionnalisation dans l’emploi</a:t>
            </a:r>
            <a:endParaRPr lang="fr-FR" sz="1600" b="1" dirty="0">
              <a:solidFill>
                <a:prstClr val="black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647824" y="4958254"/>
            <a:ext cx="1005206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Enseigner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en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milieu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carcéral</a:t>
            </a:r>
            <a:endParaRPr lang="fr-FR" sz="1050" b="1" dirty="0">
              <a:solidFill>
                <a:prstClr val="black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653030" y="4958254"/>
            <a:ext cx="1005206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Enseigner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 en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SEGPA</a:t>
            </a:r>
          </a:p>
          <a:p>
            <a:pPr algn="ctr" defTabSz="457200"/>
            <a:endParaRPr lang="fr-FR" sz="1050" b="1" dirty="0">
              <a:solidFill>
                <a:prstClr val="black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3658236" y="4962242"/>
            <a:ext cx="1073410" cy="78483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Travailler en RASED/DESED</a:t>
            </a:r>
          </a:p>
          <a:p>
            <a:pPr algn="ctr" defTabSz="457200"/>
            <a:r>
              <a:rPr lang="fr-FR" sz="600" b="1" dirty="0" smtClean="0">
                <a:solidFill>
                  <a:prstClr val="black"/>
                </a:solidFill>
              </a:rPr>
              <a:t>-aide à dominante pédagogique</a:t>
            </a:r>
          </a:p>
          <a:p>
            <a:pPr algn="ctr" defTabSz="457200"/>
            <a:r>
              <a:rPr lang="fr-FR" sz="600" b="1" dirty="0" smtClean="0">
                <a:solidFill>
                  <a:prstClr val="black"/>
                </a:solidFill>
              </a:rPr>
              <a:t>-aide à dominante relationnelle</a:t>
            </a:r>
            <a:endParaRPr lang="fr-FR" sz="600" b="1" dirty="0">
              <a:solidFill>
                <a:prstClr val="black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4731647" y="4972347"/>
            <a:ext cx="1005206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Coordonner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une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ULIS</a:t>
            </a:r>
          </a:p>
          <a:p>
            <a:pPr defTabSz="457200"/>
            <a:endParaRPr lang="fr-FR" sz="1050" b="1" dirty="0">
              <a:solidFill>
                <a:prstClr val="black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5747465" y="4974147"/>
            <a:ext cx="1005206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Enseigner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en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UE</a:t>
            </a:r>
          </a:p>
          <a:p>
            <a:pPr defTabSz="457200"/>
            <a:endParaRPr lang="fr-FR" sz="1050" b="1" dirty="0">
              <a:solidFill>
                <a:prstClr val="black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6752671" y="4974147"/>
            <a:ext cx="1081088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fr-FR" sz="1050" b="1" dirty="0" smtClean="0">
                <a:solidFill>
                  <a:prstClr val="black"/>
                </a:solidFill>
              </a:rPr>
              <a:t>Exercer comme secrétaire de CCEP, CEJH, CSD-ASH</a:t>
            </a:r>
            <a:endParaRPr lang="fr-FR" sz="1050" b="1" dirty="0">
              <a:solidFill>
                <a:prstClr val="black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 rot="1149340">
            <a:off x="7889398" y="1423332"/>
            <a:ext cx="97155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fr-FR" sz="1600" dirty="0" smtClean="0">
                <a:solidFill>
                  <a:prstClr val="black"/>
                </a:solidFill>
              </a:rPr>
              <a:t>Parcours RASED / DESED</a:t>
            </a:r>
            <a:endParaRPr lang="fr-FR" sz="1600" dirty="0">
              <a:solidFill>
                <a:prstClr val="black"/>
              </a:solidFill>
            </a:endParaRPr>
          </a:p>
        </p:txBody>
      </p:sp>
      <p:sp>
        <p:nvSpPr>
          <p:cNvPr id="33" name="Accolade ouvrante 32"/>
          <p:cNvSpPr/>
          <p:nvPr/>
        </p:nvSpPr>
        <p:spPr>
          <a:xfrm rot="16200000">
            <a:off x="3729564" y="2037238"/>
            <a:ext cx="61128" cy="4224608"/>
          </a:xfrm>
          <a:prstGeom prst="leftBrace">
            <a:avLst>
              <a:gd name="adj1" fmla="val 0"/>
              <a:gd name="adj2" fmla="val 54782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/>
            <a:endParaRPr lang="fr-FR">
              <a:solidFill>
                <a:prstClr val="black"/>
              </a:solidFill>
            </a:endParaRPr>
          </a:p>
        </p:txBody>
      </p:sp>
      <p:cxnSp>
        <p:nvCxnSpPr>
          <p:cNvPr id="49" name="Connecteur droit avec flèche 48"/>
          <p:cNvCxnSpPr>
            <a:endCxn id="44" idx="0"/>
          </p:cNvCxnSpPr>
          <p:nvPr/>
        </p:nvCxnSpPr>
        <p:spPr>
          <a:xfrm>
            <a:off x="3979338" y="4326017"/>
            <a:ext cx="215603" cy="6362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6057900" y="3371850"/>
            <a:ext cx="2741217" cy="14312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H="1">
            <a:off x="5986462" y="3100804"/>
            <a:ext cx="2700338" cy="15413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0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CERTIFICATION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76225" y="6019800"/>
            <a:ext cx="7267575" cy="7362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2"/>
          <p:cNvSpPr txBox="1">
            <a:spLocks/>
          </p:cNvSpPr>
          <p:nvPr/>
        </p:nvSpPr>
        <p:spPr>
          <a:xfrm>
            <a:off x="8149944" y="6390911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0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C8907D-B208-DC44-82F5-2940ECA1C9FA}" type="slidenum">
              <a:rPr lang="fr-FR" smtClean="0"/>
              <a:pPr/>
              <a:t>13</a:t>
            </a:fld>
            <a:endParaRPr lang="fr-FR" dirty="0"/>
          </a:p>
        </p:txBody>
      </p:sp>
      <p:pic>
        <p:nvPicPr>
          <p:cNvPr id="7" name="Image 6"/>
          <p:cNvPicPr/>
          <p:nvPr/>
        </p:nvPicPr>
        <p:blipFill rotWithShape="1">
          <a:blip r:embed="rId2"/>
          <a:srcRect r="7614"/>
          <a:stretch/>
        </p:blipFill>
        <p:spPr bwMode="auto">
          <a:xfrm>
            <a:off x="2653030" y="6070071"/>
            <a:ext cx="2118995" cy="4372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L:\Sauvegarde\Conventions\Vice-rectorat\V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" y="5809963"/>
            <a:ext cx="1510030" cy="846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5751749"/>
            <a:ext cx="866775" cy="96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CERTIFICATION : trois épreuves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76225" y="6019800"/>
            <a:ext cx="7267575" cy="7362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2"/>
          <p:cNvSpPr txBox="1">
            <a:spLocks/>
          </p:cNvSpPr>
          <p:nvPr/>
        </p:nvSpPr>
        <p:spPr>
          <a:xfrm>
            <a:off x="8149944" y="6390911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000" b="1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C8907D-B208-DC44-82F5-2940ECA1C9FA}" type="slidenum">
              <a:rPr lang="fr-FR" smtClean="0"/>
              <a:pPr/>
              <a:t>14</a:t>
            </a:fld>
            <a:endParaRPr lang="fr-FR" dirty="0"/>
          </a:p>
        </p:txBody>
      </p:sp>
      <p:pic>
        <p:nvPicPr>
          <p:cNvPr id="7" name="Image 6"/>
          <p:cNvPicPr/>
          <p:nvPr/>
        </p:nvPicPr>
        <p:blipFill rotWithShape="1">
          <a:blip r:embed="rId2"/>
          <a:srcRect r="7614"/>
          <a:stretch/>
        </p:blipFill>
        <p:spPr bwMode="auto">
          <a:xfrm>
            <a:off x="2653030" y="6070071"/>
            <a:ext cx="2118995" cy="4372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L:\Sauvegarde\Conventions\Vice-rectorat\V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" y="5809963"/>
            <a:ext cx="1510030" cy="846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5751749"/>
            <a:ext cx="866775" cy="96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42901" y="1819275"/>
            <a:ext cx="8582024" cy="4250796"/>
          </a:xfrm>
        </p:spPr>
        <p:txBody>
          <a:bodyPr>
            <a:normAutofit/>
          </a:bodyPr>
          <a:lstStyle/>
          <a:p>
            <a:pPr marL="180975" indent="0" algn="just">
              <a:buNone/>
            </a:pPr>
            <a:r>
              <a:rPr lang="fr-FR" sz="2200" dirty="0">
                <a:latin typeface="+mj-lt"/>
                <a:cs typeface="Arial" panose="020B0604020202020204" pitchFamily="34" charset="0"/>
              </a:rPr>
              <a:t>Epreuve 1 </a:t>
            </a:r>
            <a:r>
              <a:rPr lang="fr-FR" sz="2200" dirty="0" smtClean="0">
                <a:latin typeface="+mj-lt"/>
                <a:cs typeface="Arial" panose="020B0604020202020204" pitchFamily="34" charset="0"/>
              </a:rPr>
              <a:t>: une séance pédagogique /20</a:t>
            </a:r>
            <a:endParaRPr lang="fr-FR" sz="2200" dirty="0">
              <a:latin typeface="+mj-lt"/>
              <a:cs typeface="Arial" panose="020B0604020202020204" pitchFamily="34" charset="0"/>
            </a:endParaRPr>
          </a:p>
          <a:p>
            <a:pPr marL="704850" indent="-342900" algn="just">
              <a:spcBef>
                <a:spcPts val="0"/>
              </a:spcBef>
              <a:buClr>
                <a:srgbClr val="C00000"/>
              </a:buClr>
              <a:buSzPct val="85000"/>
              <a:buFont typeface="Arial" panose="020B0604020202020204" pitchFamily="34" charset="0"/>
              <a:buChar char="■"/>
              <a:tabLst>
                <a:tab pos="542925" algn="l"/>
              </a:tabLst>
            </a:pPr>
            <a:r>
              <a:rPr lang="fr-FR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Séance </a:t>
            </a:r>
            <a:r>
              <a:rPr lang="fr-FR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pédagogique </a:t>
            </a:r>
            <a:r>
              <a:rPr lang="fr-FR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- 45 </a:t>
            </a:r>
            <a:r>
              <a:rPr lang="fr-FR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minutes avec un groupe d’élèves.</a:t>
            </a:r>
          </a:p>
          <a:p>
            <a:pPr marL="704850" indent="-342900" algn="just">
              <a:spcBef>
                <a:spcPts val="0"/>
              </a:spcBef>
              <a:buClr>
                <a:srgbClr val="C00000"/>
              </a:buClr>
              <a:buSzPct val="85000"/>
              <a:buFont typeface="Arial" panose="020B0604020202020204" pitchFamily="34" charset="0"/>
              <a:buChar char="■"/>
              <a:tabLst>
                <a:tab pos="542925" algn="l"/>
              </a:tabLst>
            </a:pPr>
            <a:r>
              <a:rPr lang="fr-FR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Entretien - 45 </a:t>
            </a:r>
            <a:r>
              <a:rPr lang="fr-FR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minutes avec la commission.</a:t>
            </a:r>
          </a:p>
          <a:p>
            <a:pPr marL="180975" indent="0" algn="just">
              <a:spcBef>
                <a:spcPts val="1800"/>
              </a:spcBef>
              <a:buNone/>
            </a:pPr>
            <a:r>
              <a:rPr lang="fr-FR" sz="2200" dirty="0" smtClean="0">
                <a:latin typeface="+mj-lt"/>
                <a:cs typeface="Arial" panose="020B0604020202020204" pitchFamily="34" charset="0"/>
              </a:rPr>
              <a:t>Epreuve </a:t>
            </a:r>
            <a:r>
              <a:rPr lang="fr-FR" sz="2200" dirty="0">
                <a:latin typeface="+mj-lt"/>
                <a:cs typeface="Arial" panose="020B0604020202020204" pitchFamily="34" charset="0"/>
              </a:rPr>
              <a:t>2 : un dossier élaboré par le </a:t>
            </a:r>
            <a:r>
              <a:rPr lang="fr-FR" sz="2200" dirty="0" smtClean="0">
                <a:latin typeface="+mj-lt"/>
                <a:cs typeface="Arial" panose="020B0604020202020204" pitchFamily="34" charset="0"/>
              </a:rPr>
              <a:t>candidat /20</a:t>
            </a:r>
            <a:endParaRPr lang="fr-FR" sz="2200" dirty="0">
              <a:latin typeface="+mj-lt"/>
              <a:cs typeface="Arial" panose="020B0604020202020204" pitchFamily="34" charset="0"/>
            </a:endParaRPr>
          </a:p>
          <a:p>
            <a:pPr marL="704850" indent="-342900" algn="just">
              <a:spcBef>
                <a:spcPts val="0"/>
              </a:spcBef>
              <a:buClr>
                <a:srgbClr val="C00000"/>
              </a:buClr>
              <a:buSzPct val="85000"/>
              <a:buFont typeface="Arial" panose="020B0604020202020204" pitchFamily="34" charset="0"/>
              <a:buChar char="■"/>
              <a:tabLst>
                <a:tab pos="542925" algn="l"/>
              </a:tabLst>
            </a:pPr>
            <a:r>
              <a:rPr lang="fr-FR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Présentation </a:t>
            </a:r>
            <a:r>
              <a:rPr lang="fr-FR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d’un dossier de pratique professionnelle  - 15 minutes </a:t>
            </a:r>
          </a:p>
          <a:p>
            <a:pPr marL="704850" indent="-342900" algn="just">
              <a:spcBef>
                <a:spcPts val="0"/>
              </a:spcBef>
              <a:buClr>
                <a:srgbClr val="C00000"/>
              </a:buClr>
              <a:buSzPct val="85000"/>
              <a:buFont typeface="Arial" panose="020B0604020202020204" pitchFamily="34" charset="0"/>
              <a:buChar char="■"/>
              <a:tabLst>
                <a:tab pos="542925" algn="l"/>
              </a:tabLst>
            </a:pPr>
            <a:r>
              <a:rPr lang="fr-FR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Entretien </a:t>
            </a:r>
            <a:r>
              <a:rPr lang="fr-FR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- 45 minutes</a:t>
            </a:r>
          </a:p>
          <a:p>
            <a:pPr marL="180975" indent="0" algn="just">
              <a:spcBef>
                <a:spcPts val="1800"/>
              </a:spcBef>
              <a:buNone/>
            </a:pPr>
            <a:r>
              <a:rPr lang="fr-FR" sz="2200" dirty="0" smtClean="0">
                <a:latin typeface="+mj-lt"/>
                <a:cs typeface="Arial" panose="020B0604020202020204" pitchFamily="34" charset="0"/>
              </a:rPr>
              <a:t>Epreuve </a:t>
            </a:r>
            <a:r>
              <a:rPr lang="fr-FR" sz="2200" dirty="0">
                <a:latin typeface="+mj-lt"/>
                <a:cs typeface="Arial" panose="020B0604020202020204" pitchFamily="34" charset="0"/>
              </a:rPr>
              <a:t>3 : une action témoignant du rôle de </a:t>
            </a:r>
            <a:r>
              <a:rPr lang="fr-FR" sz="2200" dirty="0" smtClean="0">
                <a:latin typeface="+mj-lt"/>
                <a:cs typeface="Arial" panose="020B0604020202020204" pitchFamily="34" charset="0"/>
              </a:rPr>
              <a:t>personne-ressource /20</a:t>
            </a:r>
            <a:endParaRPr lang="fr-FR" sz="2200" dirty="0">
              <a:latin typeface="+mj-lt"/>
              <a:cs typeface="Arial" panose="020B0604020202020204" pitchFamily="34" charset="0"/>
            </a:endParaRPr>
          </a:p>
          <a:p>
            <a:pPr marL="704850" indent="-342900" algn="just">
              <a:spcBef>
                <a:spcPts val="0"/>
              </a:spcBef>
              <a:buClr>
                <a:srgbClr val="C00000"/>
              </a:buClr>
              <a:buSzPct val="85000"/>
              <a:buFont typeface="Arial" panose="020B0604020202020204" pitchFamily="34" charset="0"/>
              <a:buChar char="■"/>
              <a:tabLst>
                <a:tab pos="542925" algn="l"/>
              </a:tabLst>
            </a:pPr>
            <a:r>
              <a:rPr lang="fr-FR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Présentation </a:t>
            </a:r>
            <a:r>
              <a:rPr lang="fr-FR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d’une action – 20 minutes</a:t>
            </a:r>
          </a:p>
          <a:p>
            <a:pPr marL="704850" indent="-342900" algn="just">
              <a:spcBef>
                <a:spcPts val="0"/>
              </a:spcBef>
              <a:buClr>
                <a:srgbClr val="C00000"/>
              </a:buClr>
              <a:buSzPct val="85000"/>
              <a:buFont typeface="Arial" panose="020B0604020202020204" pitchFamily="34" charset="0"/>
              <a:buChar char="■"/>
              <a:tabLst>
                <a:tab pos="542925" algn="l"/>
              </a:tabLst>
            </a:pPr>
            <a:r>
              <a:rPr lang="fr-FR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Echange </a:t>
            </a:r>
            <a:r>
              <a:rPr lang="fr-FR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avec la commission - 10 minutes </a:t>
            </a:r>
          </a:p>
        </p:txBody>
      </p:sp>
    </p:spTree>
    <p:extLst>
      <p:ext uri="{BB962C8B-B14F-4D97-AF65-F5344CB8AC3E}">
        <p14:creationId xmlns:p14="http://schemas.microsoft.com/office/powerpoint/2010/main" val="57320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1090608" y="1404946"/>
            <a:ext cx="7894637" cy="2433895"/>
          </a:xfrm>
        </p:spPr>
        <p:txBody>
          <a:bodyPr/>
          <a:lstStyle/>
          <a:p>
            <a:r>
              <a:rPr lang="fr-FR" sz="9600" dirty="0" smtClean="0"/>
              <a:t>CAPPEI</a:t>
            </a:r>
            <a:endParaRPr lang="fr-FR" sz="9600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Certificat d’aptitude professionnelle aux pratiques de l’éducation inclusive</a:t>
            </a:r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B3CB-E3BA-F74C-AB76-86EFC5843CD6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76225" y="6019800"/>
            <a:ext cx="7267575" cy="7362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r-FR">
              <a:solidFill>
                <a:prstClr val="white"/>
              </a:solidFill>
            </a:endParaRPr>
          </a:p>
        </p:txBody>
      </p:sp>
      <p:pic>
        <p:nvPicPr>
          <p:cNvPr id="8" name="Image 7"/>
          <p:cNvPicPr/>
          <p:nvPr/>
        </p:nvPicPr>
        <p:blipFill rotWithShape="1">
          <a:blip r:embed="rId2"/>
          <a:srcRect r="7614"/>
          <a:stretch/>
        </p:blipFill>
        <p:spPr bwMode="auto">
          <a:xfrm>
            <a:off x="3053080" y="608698"/>
            <a:ext cx="2690495" cy="6679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 8" descr="L:\Sauvegarde\Conventions\Vice-rectorat\V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0" y="102263"/>
            <a:ext cx="2372360" cy="14001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utoShape 2" descr="Résultats de recherche d'images pour « logo IFMNC »"/>
          <p:cNvSpPr>
            <a:spLocks noChangeAspect="1" noChangeArrowheads="1"/>
          </p:cNvSpPr>
          <p:nvPr/>
        </p:nvSpPr>
        <p:spPr bwMode="auto">
          <a:xfrm>
            <a:off x="155575" y="-914400"/>
            <a:ext cx="1714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fr-FR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91279"/>
            <a:ext cx="1352550" cy="1502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1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76225" y="6019800"/>
            <a:ext cx="7267575" cy="7362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CAPPEI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 smtClean="0"/>
          </a:p>
          <a:p>
            <a:pPr algn="just"/>
            <a:r>
              <a:rPr lang="fr-FR" dirty="0" smtClean="0"/>
              <a:t>Une certification unique et commune au 1</a:t>
            </a:r>
            <a:r>
              <a:rPr lang="fr-FR" baseline="30000" dirty="0" smtClean="0"/>
              <a:t>er</a:t>
            </a:r>
            <a:r>
              <a:rPr lang="fr-FR" dirty="0" smtClean="0"/>
              <a:t> et au 2</a:t>
            </a:r>
            <a:r>
              <a:rPr lang="fr-FR" baseline="30000" dirty="0" smtClean="0"/>
              <a:t>nd</a:t>
            </a:r>
            <a:r>
              <a:rPr lang="fr-FR" dirty="0" smtClean="0"/>
              <a:t> degré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Une priorité réaffirmée : l’école inclusive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Un incontournable : la collaboration de tous les acteurs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Une formation modulaire pour des parcours modulables :</a:t>
            </a:r>
          </a:p>
          <a:p>
            <a:pPr lvl="1" algn="just"/>
            <a:r>
              <a:rPr lang="fr-FR" dirty="0" smtClean="0"/>
              <a:t>Certification initiale</a:t>
            </a:r>
          </a:p>
          <a:p>
            <a:pPr lvl="1" algn="just"/>
            <a:r>
              <a:rPr lang="fr-FR" dirty="0" smtClean="0"/>
              <a:t>Approfondissements</a:t>
            </a:r>
          </a:p>
          <a:p>
            <a:pPr lvl="1" algn="just"/>
            <a:r>
              <a:rPr lang="fr-FR" dirty="0" smtClean="0"/>
              <a:t>Mobilité professionnelle</a:t>
            </a:r>
          </a:p>
          <a:p>
            <a:endParaRPr lang="fr-FR" dirty="0"/>
          </a:p>
        </p:txBody>
      </p:sp>
      <p:pic>
        <p:nvPicPr>
          <p:cNvPr id="6" name="Image 5"/>
          <p:cNvPicPr/>
          <p:nvPr/>
        </p:nvPicPr>
        <p:blipFill rotWithShape="1">
          <a:blip r:embed="rId2"/>
          <a:srcRect r="7614"/>
          <a:stretch/>
        </p:blipFill>
        <p:spPr bwMode="auto">
          <a:xfrm>
            <a:off x="2653030" y="6070071"/>
            <a:ext cx="2118995" cy="4372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Image 6" descr="L:\Sauvegarde\Conventions\Vice-rectorat\V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" y="5809963"/>
            <a:ext cx="1510030" cy="846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5751749"/>
            <a:ext cx="866775" cy="96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440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Une formation modulaire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76225" y="6019800"/>
            <a:ext cx="7267575" cy="7362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2"/>
          <p:cNvSpPr txBox="1">
            <a:spLocks/>
          </p:cNvSpPr>
          <p:nvPr/>
        </p:nvSpPr>
        <p:spPr>
          <a:xfrm>
            <a:off x="8149944" y="6390911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000" b="1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C8907D-B208-DC44-82F5-2940ECA1C9FA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7" name="Image 6"/>
          <p:cNvPicPr/>
          <p:nvPr/>
        </p:nvPicPr>
        <p:blipFill rotWithShape="1">
          <a:blip r:embed="rId2"/>
          <a:srcRect r="7614"/>
          <a:stretch/>
        </p:blipFill>
        <p:spPr bwMode="auto">
          <a:xfrm>
            <a:off x="2653030" y="6070071"/>
            <a:ext cx="2118995" cy="4372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L:\Sauvegarde\Conventions\Vice-rectorat\V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" y="5809963"/>
            <a:ext cx="1510030" cy="846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5751749"/>
            <a:ext cx="866775" cy="96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883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 préparatoire à la certification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fr-FR" dirty="0" smtClean="0">
                <a:solidFill>
                  <a:schemeClr val="tx1"/>
                </a:solidFill>
              </a:rPr>
              <a:t>Les </a:t>
            </a:r>
            <a:r>
              <a:rPr lang="fr-FR" dirty="0">
                <a:solidFill>
                  <a:schemeClr val="tx1"/>
                </a:solidFill>
              </a:rPr>
              <a:t>candidats en formation sont accompagnés jusqu’à la présentation des épreuves de certification par </a:t>
            </a:r>
            <a:r>
              <a:rPr lang="fr-FR" b="1" dirty="0">
                <a:solidFill>
                  <a:schemeClr val="tx1"/>
                </a:solidFill>
              </a:rPr>
              <a:t>un tuteur</a:t>
            </a:r>
            <a:r>
              <a:rPr lang="fr-FR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Tronc commun : </a:t>
            </a:r>
            <a:r>
              <a:rPr lang="fr-FR" dirty="0" smtClean="0">
                <a:solidFill>
                  <a:schemeClr val="tx1"/>
                </a:solidFill>
              </a:rPr>
              <a:t>d’une durée totale de 144 H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2 modules d’approfondissement au choix </a:t>
            </a:r>
            <a:r>
              <a:rPr lang="fr-FR" dirty="0"/>
              <a:t>: </a:t>
            </a:r>
            <a:r>
              <a:rPr lang="fr-FR" dirty="0">
                <a:solidFill>
                  <a:schemeClr val="tx1"/>
                </a:solidFill>
              </a:rPr>
              <a:t>d’une durée totale de 104 H</a:t>
            </a:r>
            <a:endParaRPr lang="fr-FR" dirty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1 module de professionnalisation dans l’emploi : </a:t>
            </a:r>
            <a:r>
              <a:rPr lang="fr-FR" dirty="0" smtClean="0">
                <a:solidFill>
                  <a:schemeClr val="tx1"/>
                </a:solidFill>
              </a:rPr>
              <a:t>durée 52 H</a:t>
            </a:r>
            <a:endParaRPr lang="fr-FR" dirty="0"/>
          </a:p>
          <a:p>
            <a:endParaRPr lang="fr-FR" dirty="0" smtClean="0"/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76225" y="6019800"/>
            <a:ext cx="7267575" cy="7362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2"/>
          <p:cNvSpPr txBox="1">
            <a:spLocks/>
          </p:cNvSpPr>
          <p:nvPr/>
        </p:nvSpPr>
        <p:spPr>
          <a:xfrm>
            <a:off x="8149944" y="6390911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000" b="1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C8907D-B208-DC44-82F5-2940ECA1C9FA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7" name="Image 6"/>
          <p:cNvPicPr/>
          <p:nvPr/>
        </p:nvPicPr>
        <p:blipFill rotWithShape="1">
          <a:blip r:embed="rId2"/>
          <a:srcRect r="7614"/>
          <a:stretch/>
        </p:blipFill>
        <p:spPr bwMode="auto">
          <a:xfrm>
            <a:off x="2653030" y="6070071"/>
            <a:ext cx="2118995" cy="4372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L:\Sauvegarde\Conventions\Vice-rectorat\V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" y="5809963"/>
            <a:ext cx="1510030" cy="846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5751749"/>
            <a:ext cx="866775" cy="96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066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76225" y="1695450"/>
            <a:ext cx="8543925" cy="3324225"/>
          </a:xfrm>
          <a:prstGeom prst="rect">
            <a:avLst/>
          </a:prstGeom>
          <a:solidFill>
            <a:srgbClr val="F7F9F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r-FR">
              <a:solidFill>
                <a:srgbClr val="9BBB59">
                  <a:lumMod val="20000"/>
                  <a:lumOff val="80000"/>
                </a:srgb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Tronc commun (144 h)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76225" y="6019800"/>
            <a:ext cx="7267575" cy="7362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2"/>
          <p:cNvSpPr txBox="1">
            <a:spLocks/>
          </p:cNvSpPr>
          <p:nvPr/>
        </p:nvSpPr>
        <p:spPr>
          <a:xfrm>
            <a:off x="8149944" y="6390911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000" b="1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C8907D-B208-DC44-82F5-2940ECA1C9FA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7" name="Image 6"/>
          <p:cNvPicPr/>
          <p:nvPr/>
        </p:nvPicPr>
        <p:blipFill rotWithShape="1">
          <a:blip r:embed="rId2"/>
          <a:srcRect r="7614"/>
          <a:stretch/>
        </p:blipFill>
        <p:spPr bwMode="auto">
          <a:xfrm>
            <a:off x="2653030" y="6070071"/>
            <a:ext cx="2118995" cy="4372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L:\Sauvegarde\Conventions\Vice-rectorat\V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" y="5809963"/>
            <a:ext cx="1510030" cy="846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5751749"/>
            <a:ext cx="866775" cy="96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88095" y="1790700"/>
            <a:ext cx="1847630" cy="847725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fr-FR" dirty="0" smtClean="0">
                <a:solidFill>
                  <a:prstClr val="black"/>
                </a:solidFill>
              </a:rPr>
              <a:t>Enjeux éthiques et sociétaux</a:t>
            </a:r>
          </a:p>
          <a:p>
            <a:pPr algn="ctr" defTabSz="457200"/>
            <a:r>
              <a:rPr lang="fr-FR" dirty="0" smtClean="0">
                <a:solidFill>
                  <a:prstClr val="black"/>
                </a:solidFill>
              </a:rPr>
              <a:t>18h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29205" y="1790700"/>
            <a:ext cx="1847630" cy="847725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fr-FR" dirty="0" smtClean="0">
                <a:solidFill>
                  <a:prstClr val="black"/>
                </a:solidFill>
              </a:rPr>
              <a:t>Cadre législatif et réglementaire</a:t>
            </a:r>
          </a:p>
          <a:p>
            <a:pPr algn="ctr" defTabSz="457200"/>
            <a:r>
              <a:rPr lang="fr-FR" dirty="0" smtClean="0">
                <a:solidFill>
                  <a:prstClr val="black"/>
                </a:solidFill>
              </a:rPr>
              <a:t>18h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29260" y="1790699"/>
            <a:ext cx="1847630" cy="847725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fr-FR" dirty="0" smtClean="0">
                <a:solidFill>
                  <a:prstClr val="black"/>
                </a:solidFill>
              </a:rPr>
              <a:t>Connaissance des partenaires</a:t>
            </a:r>
          </a:p>
          <a:p>
            <a:pPr algn="ctr" defTabSz="457200"/>
            <a:r>
              <a:rPr lang="fr-FR" dirty="0" smtClean="0">
                <a:solidFill>
                  <a:prstClr val="black"/>
                </a:solidFill>
              </a:rPr>
              <a:t>18h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52771" y="1790698"/>
            <a:ext cx="1847630" cy="847725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fr-FR" dirty="0" smtClean="0">
                <a:solidFill>
                  <a:prstClr val="black"/>
                </a:solidFill>
              </a:rPr>
              <a:t>Relations avec les familles</a:t>
            </a:r>
          </a:p>
          <a:p>
            <a:pPr algn="ctr" defTabSz="457200"/>
            <a:r>
              <a:rPr lang="fr-FR" dirty="0" smtClean="0">
                <a:solidFill>
                  <a:prstClr val="black"/>
                </a:solidFill>
              </a:rPr>
              <a:t>18h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43109" y="3286125"/>
            <a:ext cx="2638315" cy="1571625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fr-FR" dirty="0" smtClean="0">
                <a:solidFill>
                  <a:prstClr val="black"/>
                </a:solidFill>
              </a:rPr>
              <a:t>BEP et réponses pédagogiques</a:t>
            </a:r>
          </a:p>
          <a:p>
            <a:pPr algn="ctr" defTabSz="457200"/>
            <a:r>
              <a:rPr lang="fr-FR" dirty="0">
                <a:solidFill>
                  <a:prstClr val="black"/>
                </a:solidFill>
              </a:rPr>
              <a:t>4</a:t>
            </a:r>
            <a:r>
              <a:rPr lang="fr-FR" dirty="0" smtClean="0">
                <a:solidFill>
                  <a:prstClr val="black"/>
                </a:solidFill>
              </a:rPr>
              <a:t>8h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76835" y="3286126"/>
            <a:ext cx="2243040" cy="10668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fr-FR" dirty="0" smtClean="0">
                <a:solidFill>
                  <a:prstClr val="black"/>
                </a:solidFill>
              </a:rPr>
              <a:t>Personne ressource</a:t>
            </a:r>
          </a:p>
          <a:p>
            <a:pPr algn="ctr" defTabSz="457200"/>
            <a:r>
              <a:rPr lang="fr-FR" dirty="0" smtClean="0">
                <a:solidFill>
                  <a:prstClr val="black"/>
                </a:solidFill>
              </a:rPr>
              <a:t>24h</a:t>
            </a:r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24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Deux modules d’approfondissement au choix (2 x 52H = 104 h)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76225" y="6019800"/>
            <a:ext cx="7267575" cy="7362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2"/>
          <p:cNvSpPr txBox="1">
            <a:spLocks/>
          </p:cNvSpPr>
          <p:nvPr/>
        </p:nvSpPr>
        <p:spPr>
          <a:xfrm>
            <a:off x="8149944" y="6390911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000" b="1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C8907D-B208-DC44-82F5-2940ECA1C9FA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7" name="Image 6"/>
          <p:cNvPicPr/>
          <p:nvPr/>
        </p:nvPicPr>
        <p:blipFill rotWithShape="1">
          <a:blip r:embed="rId2"/>
          <a:srcRect r="7614"/>
          <a:stretch/>
        </p:blipFill>
        <p:spPr bwMode="auto">
          <a:xfrm>
            <a:off x="2653030" y="6070071"/>
            <a:ext cx="2118995" cy="4372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L:\Sauvegarde\Conventions\Vice-rectorat\V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" y="5809963"/>
            <a:ext cx="1510030" cy="846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5751749"/>
            <a:ext cx="866775" cy="96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1" name="Espace réservé du contenu 9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858018"/>
              </p:ext>
            </p:extLst>
          </p:nvPr>
        </p:nvGraphicFramePr>
        <p:xfrm>
          <a:off x="1616402" y="3766185"/>
          <a:ext cx="6083020" cy="1828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0755"/>
                <a:gridCol w="1520755"/>
                <a:gridCol w="1520755"/>
                <a:gridCol w="1520755"/>
              </a:tblGrid>
              <a:tr h="60085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Troubles auditifs 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Troubles visuels 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Troubles du spectre autistique 1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Troubles moteurs 1</a:t>
                      </a:r>
                      <a:endParaRPr lang="fr-FR" dirty="0"/>
                    </a:p>
                  </a:txBody>
                  <a:tcPr anchor="ctr"/>
                </a:tc>
              </a:tr>
              <a:tr h="85837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Troubles auditifs 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Troubles visuels 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Troubles du spectre autistique 2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Troubles moteurs 2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522116"/>
              </p:ext>
            </p:extLst>
          </p:nvPr>
        </p:nvGraphicFramePr>
        <p:xfrm>
          <a:off x="174839" y="1270699"/>
          <a:ext cx="8948085" cy="1971864"/>
        </p:xfrm>
        <a:graphic>
          <a:graphicData uri="http://schemas.openxmlformats.org/drawingml/2006/table">
            <a:tbl>
              <a:tblPr firstRow="1" firstCol="1" bandRow="1"/>
              <a:tblGrid>
                <a:gridCol w="1392917"/>
                <a:gridCol w="142306"/>
                <a:gridCol w="1392917"/>
                <a:gridCol w="142306"/>
                <a:gridCol w="1520642"/>
                <a:gridCol w="142306"/>
                <a:gridCol w="1139700"/>
                <a:gridCol w="142306"/>
                <a:gridCol w="1407355"/>
                <a:gridCol w="142306"/>
                <a:gridCol w="1383024"/>
              </a:tblGrid>
              <a:tr h="198753">
                <a:tc>
                  <a:txBody>
                    <a:bodyPr/>
                    <a:lstStyle/>
                    <a:p>
                      <a:pPr marL="6350" marR="21590" indent="-635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fr-FR" sz="3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53" marR="584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9250" indent="-635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3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53" marR="584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21590" indent="-635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fr-FR" sz="3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53" marR="584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9250" marR="21590" indent="-635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3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53" marR="584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21590" indent="-635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fr-FR" sz="3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53" marR="584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9250" indent="-635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3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53" marR="584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21590" indent="-635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fr-FR" sz="3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53" marR="584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9250" indent="-635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3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53" marR="584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2075" marR="21590" indent="-635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fr-FR" sz="3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53" marR="584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9250" indent="-635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3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53" marR="584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2075" marR="2159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fr-FR" sz="3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53" marR="584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73111">
                <a:tc>
                  <a:txBody>
                    <a:bodyPr/>
                    <a:lstStyle/>
                    <a:p>
                      <a:pPr marL="36000" marR="21590" indent="-6350" algn="ctr">
                        <a:lnSpc>
                          <a:spcPct val="107000"/>
                        </a:lnSpc>
                        <a:spcAft>
                          <a:spcPts val="17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Grande difficulté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scolaire</a:t>
                      </a:r>
                      <a:r>
                        <a:rPr lang="fr-FR" sz="14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module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53" marR="584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-6350">
                        <a:lnSpc>
                          <a:spcPct val="107000"/>
                        </a:lnSpc>
                        <a:spcAft>
                          <a:spcPts val="17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3" marR="584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21590" indent="0" algn="ctr">
                        <a:lnSpc>
                          <a:spcPct val="107000"/>
                        </a:lnSpc>
                        <a:spcAft>
                          <a:spcPts val="17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Grande difficulté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scolaire module 2</a:t>
                      </a:r>
                    </a:p>
                  </a:txBody>
                  <a:tcPr marL="58453" marR="584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21590" indent="-6350" algn="ctr">
                        <a:lnSpc>
                          <a:spcPct val="107000"/>
                        </a:lnSpc>
                        <a:spcAft>
                          <a:spcPts val="17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53" marR="584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2159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7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Grande difficulté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</a:t>
                      </a:r>
                      <a:r>
                        <a:rPr lang="fr-FR" sz="14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compréhension des attentes de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l’école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53" marR="584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-6350">
                        <a:lnSpc>
                          <a:spcPct val="107000"/>
                        </a:lnSpc>
                        <a:spcAft>
                          <a:spcPts val="17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3" marR="584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21590" indent="-635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38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Troubles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psychiques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53" marR="584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-6350">
                        <a:lnSpc>
                          <a:spcPct val="107000"/>
                        </a:lnSpc>
                        <a:spcAft>
                          <a:spcPts val="17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3" marR="584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21590" indent="-635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Troubles spécifiques du langage et des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apprentissages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53" marR="584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indent="-6350">
                        <a:lnSpc>
                          <a:spcPct val="107000"/>
                        </a:lnSpc>
                        <a:spcAft>
                          <a:spcPts val="17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453" marR="584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21590" indent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170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Troubles des fonctions </a:t>
                      </a:r>
                      <a:r>
                        <a:rPr lang="fr-FR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cognitives</a:t>
                      </a:r>
                      <a:endParaRPr lang="fr-FR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8453" marR="584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21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>
          <a:xfrm>
            <a:off x="169863" y="3796233"/>
            <a:ext cx="2523336" cy="1642542"/>
          </a:xfrm>
          <a:prstGeom prst="rect">
            <a:avLst/>
          </a:prstGeom>
          <a:solidFill>
            <a:schemeClr val="accent1">
              <a:tint val="100000"/>
              <a:shade val="100000"/>
              <a:satMod val="13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module de professionnalisation dans l’emploi (52 h)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76225" y="6019800"/>
            <a:ext cx="7267575" cy="7362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r-FR">
              <a:solidFill>
                <a:prstClr val="white"/>
              </a:solidFill>
            </a:endParaRPr>
          </a:p>
        </p:txBody>
      </p:sp>
      <p:sp>
        <p:nvSpPr>
          <p:cNvPr id="6" name="Espace réservé du numéro de diapositive 2"/>
          <p:cNvSpPr txBox="1">
            <a:spLocks/>
          </p:cNvSpPr>
          <p:nvPr/>
        </p:nvSpPr>
        <p:spPr>
          <a:xfrm>
            <a:off x="8149944" y="6390911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000" b="1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C8907D-B208-DC44-82F5-2940ECA1C9FA}" type="slidenum">
              <a:rPr lang="fr-FR" smtClean="0"/>
              <a:pPr/>
              <a:t>8</a:t>
            </a:fld>
            <a:endParaRPr lang="fr-FR" dirty="0"/>
          </a:p>
        </p:txBody>
      </p:sp>
      <p:pic>
        <p:nvPicPr>
          <p:cNvPr id="7" name="Image 6"/>
          <p:cNvPicPr/>
          <p:nvPr/>
        </p:nvPicPr>
        <p:blipFill rotWithShape="1">
          <a:blip r:embed="rId2"/>
          <a:srcRect r="7614"/>
          <a:stretch/>
        </p:blipFill>
        <p:spPr bwMode="auto">
          <a:xfrm>
            <a:off x="2653030" y="6070071"/>
            <a:ext cx="2118995" cy="4372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 7" descr="L:\Sauvegarde\Conventions\Vice-rectorat\V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" y="5809963"/>
            <a:ext cx="1510030" cy="8466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5751749"/>
            <a:ext cx="866775" cy="96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33"/>
          <p:cNvGrpSpPr>
            <a:grpSpLocks noChangeAspect="1"/>
          </p:cNvGrpSpPr>
          <p:nvPr/>
        </p:nvGrpSpPr>
        <p:grpSpPr bwMode="auto">
          <a:xfrm>
            <a:off x="225789" y="3615138"/>
            <a:ext cx="8869846" cy="2194825"/>
            <a:chOff x="558" y="2422"/>
            <a:chExt cx="6955" cy="1721"/>
          </a:xfrm>
        </p:grpSpPr>
        <p:sp>
          <p:nvSpPr>
            <p:cNvPr id="14" name="AutoShape 32"/>
            <p:cNvSpPr>
              <a:spLocks noChangeAspect="1" noChangeArrowheads="1" noTextEdit="1"/>
            </p:cNvSpPr>
            <p:nvPr/>
          </p:nvSpPr>
          <p:spPr bwMode="auto">
            <a:xfrm>
              <a:off x="594" y="2422"/>
              <a:ext cx="6919" cy="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defTabSz="457200"/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19" name="Rectangle 38"/>
            <p:cNvSpPr>
              <a:spLocks noChangeArrowheads="1"/>
            </p:cNvSpPr>
            <p:nvPr/>
          </p:nvSpPr>
          <p:spPr bwMode="auto">
            <a:xfrm>
              <a:off x="1941" y="2564"/>
              <a:ext cx="11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fr-FR" altLang="fr-FR" sz="2000" dirty="0" smtClean="0">
                  <a:solidFill>
                    <a:srgbClr val="000000"/>
                  </a:solidFill>
                </a:rPr>
                <a:t> </a:t>
              </a:r>
              <a:endParaRPr lang="fr-FR" altLang="fr-FR" dirty="0" smtClean="0">
                <a:solidFill>
                  <a:prstClr val="black"/>
                </a:solidFill>
              </a:endParaRPr>
            </a:p>
          </p:txBody>
        </p:sp>
        <p:sp>
          <p:nvSpPr>
            <p:cNvPr id="22" name="Rectangle 41"/>
            <p:cNvSpPr>
              <a:spLocks noChangeArrowheads="1"/>
            </p:cNvSpPr>
            <p:nvPr/>
          </p:nvSpPr>
          <p:spPr bwMode="auto">
            <a:xfrm>
              <a:off x="2310" y="2748"/>
              <a:ext cx="11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fr-FR" altLang="fr-FR" sz="2000" dirty="0" smtClean="0">
                  <a:solidFill>
                    <a:srgbClr val="000000"/>
                  </a:solidFill>
                </a:rPr>
                <a:t> </a:t>
              </a:r>
              <a:endParaRPr lang="fr-FR" altLang="fr-FR" dirty="0" smtClean="0">
                <a:solidFill>
                  <a:prstClr val="black"/>
                </a:solidFill>
              </a:endParaRPr>
            </a:p>
          </p:txBody>
        </p:sp>
        <p:sp>
          <p:nvSpPr>
            <p:cNvPr id="27" name="Rectangle 46"/>
            <p:cNvSpPr>
              <a:spLocks noChangeArrowheads="1"/>
            </p:cNvSpPr>
            <p:nvPr/>
          </p:nvSpPr>
          <p:spPr bwMode="auto">
            <a:xfrm>
              <a:off x="558" y="2783"/>
              <a:ext cx="1911" cy="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fr-FR" altLang="fr-FR" sz="1600" dirty="0" smtClean="0">
                  <a:solidFill>
                    <a:srgbClr val="000000"/>
                  </a:solidFill>
                </a:rPr>
                <a:t>Exercer les fonctions de secrétaire CEJH,</a:t>
              </a:r>
              <a:endParaRPr lang="fr-FR" altLang="fr-FR" sz="1600" dirty="0">
                <a:solidFill>
                  <a:srgbClr val="000000"/>
                </a:solidFill>
              </a:endParaRPr>
            </a:p>
            <a:p>
              <a:pPr algn="ctr"/>
              <a:r>
                <a:rPr lang="fr-FR" altLang="fr-FR" sz="1600" dirty="0" smtClean="0">
                  <a:solidFill>
                    <a:srgbClr val="000000"/>
                  </a:solidFill>
                </a:rPr>
                <a:t>secrétaire CCEP, </a:t>
              </a:r>
            </a:p>
            <a:p>
              <a:pPr algn="ctr"/>
              <a:r>
                <a:rPr lang="fr-FR" altLang="fr-FR" sz="1600" dirty="0" smtClean="0">
                  <a:solidFill>
                    <a:srgbClr val="000000"/>
                  </a:solidFill>
                </a:rPr>
                <a:t>secrétaire CSD</a:t>
              </a:r>
            </a:p>
          </p:txBody>
        </p:sp>
        <p:sp>
          <p:nvSpPr>
            <p:cNvPr id="30" name="Rectangle 49"/>
            <p:cNvSpPr>
              <a:spLocks noChangeArrowheads="1"/>
            </p:cNvSpPr>
            <p:nvPr/>
          </p:nvSpPr>
          <p:spPr bwMode="auto">
            <a:xfrm>
              <a:off x="2123" y="3628"/>
              <a:ext cx="33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fr-FR" altLang="fr-FR" sz="1600" dirty="0" smtClean="0">
                  <a:solidFill>
                    <a:srgbClr val="000000"/>
                  </a:solidFill>
                </a:rPr>
                <a:t>52 H</a:t>
              </a:r>
              <a:endParaRPr lang="fr-FR" altLang="fr-FR" sz="1600" dirty="0" smtClean="0">
                <a:solidFill>
                  <a:prstClr val="black"/>
                </a:solidFill>
              </a:endParaRPr>
            </a:p>
          </p:txBody>
        </p:sp>
        <p:sp>
          <p:nvSpPr>
            <p:cNvPr id="31" name="Rectangle 50"/>
            <p:cNvSpPr>
              <a:spLocks noChangeArrowheads="1"/>
            </p:cNvSpPr>
            <p:nvPr/>
          </p:nvSpPr>
          <p:spPr bwMode="auto">
            <a:xfrm>
              <a:off x="1789" y="3436"/>
              <a:ext cx="11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fr-FR" altLang="fr-FR" sz="2000" dirty="0" smtClean="0">
                  <a:solidFill>
                    <a:srgbClr val="000000"/>
                  </a:solidFill>
                </a:rPr>
                <a:t> </a:t>
              </a:r>
              <a:endParaRPr lang="fr-FR" altLang="fr-FR" dirty="0" smtClean="0">
                <a:solidFill>
                  <a:prstClr val="black"/>
                </a:solidFill>
              </a:endParaRPr>
            </a:p>
          </p:txBody>
        </p:sp>
        <p:sp>
          <p:nvSpPr>
            <p:cNvPr id="32" name="Rectangle 51"/>
            <p:cNvSpPr>
              <a:spLocks noChangeArrowheads="1"/>
            </p:cNvSpPr>
            <p:nvPr/>
          </p:nvSpPr>
          <p:spPr bwMode="auto">
            <a:xfrm>
              <a:off x="2435" y="2525"/>
              <a:ext cx="187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fr-FR" altLang="fr-FR" sz="3600" dirty="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fr-FR" altLang="fr-FR" dirty="0" smtClean="0">
                <a:solidFill>
                  <a:prstClr val="black"/>
                </a:solidFill>
              </a:endParaRPr>
            </a:p>
          </p:txBody>
        </p:sp>
        <p:sp>
          <p:nvSpPr>
            <p:cNvPr id="33" name="Rectangle 52"/>
            <p:cNvSpPr>
              <a:spLocks noChangeArrowheads="1"/>
            </p:cNvSpPr>
            <p:nvPr/>
          </p:nvSpPr>
          <p:spPr bwMode="auto">
            <a:xfrm>
              <a:off x="3055" y="2705"/>
              <a:ext cx="52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fr-FR" altLang="fr-FR" sz="1600" dirty="0" smtClean="0">
                  <a:solidFill>
                    <a:srgbClr val="000000"/>
                  </a:solidFill>
                </a:rPr>
                <a:t>Module</a:t>
              </a:r>
              <a:endParaRPr lang="fr-FR" altLang="fr-FR" sz="1600" dirty="0" smtClean="0">
                <a:solidFill>
                  <a:prstClr val="black"/>
                </a:solidFill>
              </a:endParaRPr>
            </a:p>
          </p:txBody>
        </p:sp>
        <p:sp>
          <p:nvSpPr>
            <p:cNvPr id="34" name="Rectangle 53"/>
            <p:cNvSpPr>
              <a:spLocks noChangeArrowheads="1"/>
            </p:cNvSpPr>
            <p:nvPr/>
          </p:nvSpPr>
          <p:spPr bwMode="auto">
            <a:xfrm>
              <a:off x="3581" y="2705"/>
              <a:ext cx="11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fr-FR" altLang="fr-FR" sz="2000" smtClean="0">
                  <a:solidFill>
                    <a:srgbClr val="000000"/>
                  </a:solidFill>
                </a:rPr>
                <a:t>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35" name="Rectangle 54"/>
            <p:cNvSpPr>
              <a:spLocks noChangeArrowheads="1"/>
            </p:cNvSpPr>
            <p:nvPr/>
          </p:nvSpPr>
          <p:spPr bwMode="auto">
            <a:xfrm>
              <a:off x="3626" y="2705"/>
              <a:ext cx="263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fr-FR" altLang="fr-FR" sz="1600" dirty="0" smtClean="0">
                  <a:solidFill>
                    <a:srgbClr val="000000"/>
                  </a:solidFill>
                </a:rPr>
                <a:t>accessible en seconde spécialisation</a:t>
              </a:r>
              <a:endParaRPr lang="fr-FR" altLang="fr-FR" sz="1600" dirty="0" smtClean="0">
                <a:solidFill>
                  <a:prstClr val="black"/>
                </a:solidFill>
              </a:endParaRPr>
            </a:p>
          </p:txBody>
        </p:sp>
        <p:sp>
          <p:nvSpPr>
            <p:cNvPr id="36" name="Rectangle 55"/>
            <p:cNvSpPr>
              <a:spLocks noChangeArrowheads="1"/>
            </p:cNvSpPr>
            <p:nvPr/>
          </p:nvSpPr>
          <p:spPr bwMode="auto">
            <a:xfrm>
              <a:off x="6252" y="2705"/>
              <a:ext cx="11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fr-FR" altLang="fr-FR" sz="2000" smtClean="0">
                  <a:solidFill>
                    <a:srgbClr val="000000"/>
                  </a:solidFill>
                </a:rPr>
                <a:t>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37" name="Rectangle 56"/>
            <p:cNvSpPr>
              <a:spLocks noChangeArrowheads="1"/>
            </p:cNvSpPr>
            <p:nvPr/>
          </p:nvSpPr>
          <p:spPr bwMode="auto">
            <a:xfrm>
              <a:off x="2534" y="3052"/>
              <a:ext cx="1072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fr-FR" altLang="fr-FR" sz="1600" dirty="0" smtClean="0">
                  <a:solidFill>
                    <a:srgbClr val="000000"/>
                  </a:solidFill>
                </a:rPr>
                <a:t>Expérience de </a:t>
              </a:r>
              <a:endParaRPr lang="fr-FR" altLang="fr-FR" sz="1600" dirty="0" smtClean="0">
                <a:solidFill>
                  <a:prstClr val="black"/>
                </a:solidFill>
              </a:endParaRPr>
            </a:p>
          </p:txBody>
        </p:sp>
        <p:sp>
          <p:nvSpPr>
            <p:cNvPr id="38" name="Rectangle 57"/>
            <p:cNvSpPr>
              <a:spLocks noChangeArrowheads="1"/>
            </p:cNvSpPr>
            <p:nvPr/>
          </p:nvSpPr>
          <p:spPr bwMode="auto">
            <a:xfrm>
              <a:off x="3603" y="3052"/>
              <a:ext cx="318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fr-FR" altLang="fr-FR" sz="1600" dirty="0" smtClean="0">
                  <a:solidFill>
                    <a:srgbClr val="000000"/>
                  </a:solidFill>
                </a:rPr>
                <a:t>2 ans minimum sur un autre poste spécialisé</a:t>
              </a:r>
              <a:endParaRPr lang="fr-FR" altLang="fr-FR" sz="1600" dirty="0" smtClean="0">
                <a:solidFill>
                  <a:prstClr val="black"/>
                </a:solidFill>
              </a:endParaRPr>
            </a:p>
          </p:txBody>
        </p:sp>
        <p:sp>
          <p:nvSpPr>
            <p:cNvPr id="39" name="Rectangle 58"/>
            <p:cNvSpPr>
              <a:spLocks noChangeArrowheads="1"/>
            </p:cNvSpPr>
            <p:nvPr/>
          </p:nvSpPr>
          <p:spPr bwMode="auto">
            <a:xfrm>
              <a:off x="6772" y="3052"/>
              <a:ext cx="11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fr-FR" altLang="fr-FR" sz="2000" smtClean="0">
                  <a:solidFill>
                    <a:srgbClr val="000000"/>
                  </a:solidFill>
                </a:rPr>
                <a:t>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40" name="Rectangle 59"/>
            <p:cNvSpPr>
              <a:spLocks noChangeArrowheads="1"/>
            </p:cNvSpPr>
            <p:nvPr/>
          </p:nvSpPr>
          <p:spPr bwMode="auto">
            <a:xfrm>
              <a:off x="594" y="3764"/>
              <a:ext cx="187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fr-FR" altLang="fr-FR" sz="3600" smtClean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</p:grp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9525" y="1573214"/>
            <a:ext cx="8823343" cy="2046290"/>
            <a:chOff x="6" y="991"/>
            <a:chExt cx="5558" cy="1289"/>
          </a:xfrm>
        </p:grpSpPr>
        <p:sp>
          <p:nvSpPr>
            <p:cNvPr id="41" name="AutoShape 3"/>
            <p:cNvSpPr>
              <a:spLocks noChangeAspect="1" noChangeArrowheads="1" noTextEdit="1"/>
            </p:cNvSpPr>
            <p:nvPr/>
          </p:nvSpPr>
          <p:spPr bwMode="auto">
            <a:xfrm>
              <a:off x="6" y="991"/>
              <a:ext cx="5558" cy="125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42" name="Rectangle 5"/>
            <p:cNvSpPr>
              <a:spLocks noChangeArrowheads="1"/>
            </p:cNvSpPr>
            <p:nvPr/>
          </p:nvSpPr>
          <p:spPr bwMode="auto">
            <a:xfrm>
              <a:off x="107" y="991"/>
              <a:ext cx="35" cy="966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43" name="Rectangle 6"/>
            <p:cNvSpPr>
              <a:spLocks noChangeArrowheads="1"/>
            </p:cNvSpPr>
            <p:nvPr/>
          </p:nvSpPr>
          <p:spPr bwMode="auto">
            <a:xfrm>
              <a:off x="1059" y="991"/>
              <a:ext cx="35" cy="966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44" name="Rectangle 7"/>
            <p:cNvSpPr>
              <a:spLocks noChangeArrowheads="1"/>
            </p:cNvSpPr>
            <p:nvPr/>
          </p:nvSpPr>
          <p:spPr bwMode="auto">
            <a:xfrm>
              <a:off x="142" y="991"/>
              <a:ext cx="917" cy="186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45" name="Rectangle 8"/>
            <p:cNvSpPr>
              <a:spLocks noChangeArrowheads="1"/>
            </p:cNvSpPr>
            <p:nvPr/>
          </p:nvSpPr>
          <p:spPr bwMode="auto">
            <a:xfrm>
              <a:off x="215" y="1032"/>
              <a:ext cx="90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dirty="0" smtClean="0">
                  <a:solidFill>
                    <a:srgbClr val="000000"/>
                  </a:solidFill>
                </a:rPr>
                <a:t>Enseigner en </a:t>
              </a:r>
              <a:endParaRPr lang="fr-FR" altLang="fr-FR" dirty="0" smtClean="0">
                <a:solidFill>
                  <a:prstClr val="black"/>
                </a:solidFill>
              </a:endParaRPr>
            </a:p>
          </p:txBody>
        </p:sp>
        <p:sp>
          <p:nvSpPr>
            <p:cNvPr id="46" name="Rectangle 9"/>
            <p:cNvSpPr>
              <a:spLocks noChangeArrowheads="1"/>
            </p:cNvSpPr>
            <p:nvPr/>
          </p:nvSpPr>
          <p:spPr bwMode="auto">
            <a:xfrm>
              <a:off x="142" y="1177"/>
              <a:ext cx="917" cy="148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47" name="Rectangle 10"/>
            <p:cNvSpPr>
              <a:spLocks noChangeArrowheads="1"/>
            </p:cNvSpPr>
            <p:nvPr/>
          </p:nvSpPr>
          <p:spPr bwMode="auto">
            <a:xfrm>
              <a:off x="180" y="1180"/>
              <a:ext cx="97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dirty="0" smtClean="0">
                  <a:solidFill>
                    <a:srgbClr val="000000"/>
                  </a:solidFill>
                </a:rPr>
                <a:t>milieu carcéral </a:t>
              </a:r>
              <a:endParaRPr lang="fr-FR" altLang="fr-FR" dirty="0" smtClean="0">
                <a:solidFill>
                  <a:prstClr val="black"/>
                </a:solidFill>
              </a:endParaRPr>
            </a:p>
          </p:txBody>
        </p:sp>
        <p:sp>
          <p:nvSpPr>
            <p:cNvPr id="48" name="Rectangle 11"/>
            <p:cNvSpPr>
              <a:spLocks noChangeArrowheads="1"/>
            </p:cNvSpPr>
            <p:nvPr/>
          </p:nvSpPr>
          <p:spPr bwMode="auto">
            <a:xfrm>
              <a:off x="142" y="1325"/>
              <a:ext cx="917" cy="186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50" name="Rectangle 13"/>
            <p:cNvSpPr>
              <a:spLocks noChangeArrowheads="1"/>
            </p:cNvSpPr>
            <p:nvPr/>
          </p:nvSpPr>
          <p:spPr bwMode="auto">
            <a:xfrm>
              <a:off x="701" y="1328"/>
              <a:ext cx="9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smtClean="0">
                  <a:solidFill>
                    <a:srgbClr val="000000"/>
                  </a:solidFill>
                </a:rPr>
                <a:t>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51" name="Rectangle 14"/>
            <p:cNvSpPr>
              <a:spLocks noChangeArrowheads="1"/>
            </p:cNvSpPr>
            <p:nvPr/>
          </p:nvSpPr>
          <p:spPr bwMode="auto">
            <a:xfrm>
              <a:off x="142" y="1511"/>
              <a:ext cx="917" cy="258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53" name="Rectangle 16"/>
            <p:cNvSpPr>
              <a:spLocks noChangeArrowheads="1"/>
            </p:cNvSpPr>
            <p:nvPr/>
          </p:nvSpPr>
          <p:spPr bwMode="auto">
            <a:xfrm>
              <a:off x="723" y="1514"/>
              <a:ext cx="9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smtClean="0">
                  <a:solidFill>
                    <a:srgbClr val="000000"/>
                  </a:solidFill>
                </a:rPr>
                <a:t>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54" name="Rectangle 17"/>
            <p:cNvSpPr>
              <a:spLocks noChangeArrowheads="1"/>
            </p:cNvSpPr>
            <p:nvPr/>
          </p:nvSpPr>
          <p:spPr bwMode="auto">
            <a:xfrm>
              <a:off x="142" y="1769"/>
              <a:ext cx="917" cy="188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55" name="Rectangle 18"/>
            <p:cNvSpPr>
              <a:spLocks noChangeArrowheads="1"/>
            </p:cNvSpPr>
            <p:nvPr/>
          </p:nvSpPr>
          <p:spPr bwMode="auto">
            <a:xfrm>
              <a:off x="458" y="1771"/>
              <a:ext cx="34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dirty="0" smtClean="0">
                  <a:solidFill>
                    <a:srgbClr val="000000"/>
                  </a:solidFill>
                </a:rPr>
                <a:t>52 H</a:t>
              </a:r>
              <a:endParaRPr lang="fr-FR" altLang="fr-FR" dirty="0" smtClean="0">
                <a:solidFill>
                  <a:prstClr val="black"/>
                </a:solidFill>
              </a:endParaRPr>
            </a:p>
          </p:txBody>
        </p:sp>
        <p:sp>
          <p:nvSpPr>
            <p:cNvPr id="56" name="Rectangle 19"/>
            <p:cNvSpPr>
              <a:spLocks noChangeArrowheads="1"/>
            </p:cNvSpPr>
            <p:nvPr/>
          </p:nvSpPr>
          <p:spPr bwMode="auto">
            <a:xfrm>
              <a:off x="730" y="1771"/>
              <a:ext cx="9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smtClean="0">
                  <a:solidFill>
                    <a:srgbClr val="000000"/>
                  </a:solidFill>
                </a:rPr>
                <a:t>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57" name="Rectangle 20"/>
            <p:cNvSpPr>
              <a:spLocks noChangeArrowheads="1"/>
            </p:cNvSpPr>
            <p:nvPr/>
          </p:nvSpPr>
          <p:spPr bwMode="auto">
            <a:xfrm>
              <a:off x="1128" y="999"/>
              <a:ext cx="151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290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58" name="Rectangle 21"/>
            <p:cNvSpPr>
              <a:spLocks noChangeArrowheads="1"/>
            </p:cNvSpPr>
            <p:nvPr/>
          </p:nvSpPr>
          <p:spPr bwMode="auto">
            <a:xfrm>
              <a:off x="1169" y="991"/>
              <a:ext cx="986" cy="4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59" name="Rectangle 22"/>
            <p:cNvSpPr>
              <a:spLocks noChangeArrowheads="1"/>
            </p:cNvSpPr>
            <p:nvPr/>
          </p:nvSpPr>
          <p:spPr bwMode="auto">
            <a:xfrm>
              <a:off x="1169" y="1031"/>
              <a:ext cx="35" cy="886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60" name="Rectangle 23"/>
            <p:cNvSpPr>
              <a:spLocks noChangeArrowheads="1"/>
            </p:cNvSpPr>
            <p:nvPr/>
          </p:nvSpPr>
          <p:spPr bwMode="auto">
            <a:xfrm>
              <a:off x="2120" y="1031"/>
              <a:ext cx="35" cy="886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61" name="Rectangle 24"/>
            <p:cNvSpPr>
              <a:spLocks noChangeArrowheads="1"/>
            </p:cNvSpPr>
            <p:nvPr/>
          </p:nvSpPr>
          <p:spPr bwMode="auto">
            <a:xfrm>
              <a:off x="1169" y="1917"/>
              <a:ext cx="986" cy="40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62" name="Rectangle 25"/>
            <p:cNvSpPr>
              <a:spLocks noChangeArrowheads="1"/>
            </p:cNvSpPr>
            <p:nvPr/>
          </p:nvSpPr>
          <p:spPr bwMode="auto">
            <a:xfrm>
              <a:off x="1204" y="1031"/>
              <a:ext cx="916" cy="18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63" name="Rectangle 26"/>
            <p:cNvSpPr>
              <a:spLocks noChangeArrowheads="1"/>
            </p:cNvSpPr>
            <p:nvPr/>
          </p:nvSpPr>
          <p:spPr bwMode="auto">
            <a:xfrm>
              <a:off x="1277" y="1072"/>
              <a:ext cx="90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smtClean="0">
                  <a:solidFill>
                    <a:srgbClr val="000000"/>
                  </a:solidFill>
                </a:rPr>
                <a:t>Enseigner en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64" name="Rectangle 27"/>
            <p:cNvSpPr>
              <a:spLocks noChangeArrowheads="1"/>
            </p:cNvSpPr>
            <p:nvPr/>
          </p:nvSpPr>
          <p:spPr bwMode="auto">
            <a:xfrm>
              <a:off x="1204" y="1218"/>
              <a:ext cx="916" cy="186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65" name="Rectangle 28"/>
            <p:cNvSpPr>
              <a:spLocks noChangeArrowheads="1"/>
            </p:cNvSpPr>
            <p:nvPr/>
          </p:nvSpPr>
          <p:spPr bwMode="auto">
            <a:xfrm>
              <a:off x="1345" y="1220"/>
              <a:ext cx="50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dirty="0" smtClean="0">
                  <a:solidFill>
                    <a:srgbClr val="000000"/>
                  </a:solidFill>
                </a:rPr>
                <a:t>SEGPA  </a:t>
              </a:r>
              <a:endParaRPr lang="fr-FR" altLang="fr-FR" dirty="0" smtClean="0">
                <a:solidFill>
                  <a:prstClr val="black"/>
                </a:solidFill>
              </a:endParaRPr>
            </a:p>
          </p:txBody>
        </p:sp>
        <p:sp>
          <p:nvSpPr>
            <p:cNvPr id="66" name="Rectangle 29"/>
            <p:cNvSpPr>
              <a:spLocks noChangeArrowheads="1"/>
            </p:cNvSpPr>
            <p:nvPr/>
          </p:nvSpPr>
          <p:spPr bwMode="auto">
            <a:xfrm>
              <a:off x="2003" y="1220"/>
              <a:ext cx="9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smtClean="0">
                  <a:solidFill>
                    <a:srgbClr val="000000"/>
                  </a:solidFill>
                </a:rPr>
                <a:t>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67" name="Rectangle 30"/>
            <p:cNvSpPr>
              <a:spLocks noChangeArrowheads="1"/>
            </p:cNvSpPr>
            <p:nvPr/>
          </p:nvSpPr>
          <p:spPr bwMode="auto">
            <a:xfrm>
              <a:off x="1204" y="1404"/>
              <a:ext cx="916" cy="25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69" name="Rectangle 32"/>
            <p:cNvSpPr>
              <a:spLocks noChangeArrowheads="1"/>
            </p:cNvSpPr>
            <p:nvPr/>
          </p:nvSpPr>
          <p:spPr bwMode="auto">
            <a:xfrm>
              <a:off x="1831" y="1407"/>
              <a:ext cx="9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smtClean="0">
                  <a:solidFill>
                    <a:srgbClr val="000000"/>
                  </a:solidFill>
                </a:rPr>
                <a:t>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70" name="Rectangle 33"/>
            <p:cNvSpPr>
              <a:spLocks noChangeArrowheads="1"/>
            </p:cNvSpPr>
            <p:nvPr/>
          </p:nvSpPr>
          <p:spPr bwMode="auto">
            <a:xfrm>
              <a:off x="1204" y="1661"/>
              <a:ext cx="916" cy="256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71" name="Rectangle 34"/>
            <p:cNvSpPr>
              <a:spLocks noChangeArrowheads="1"/>
            </p:cNvSpPr>
            <p:nvPr/>
          </p:nvSpPr>
          <p:spPr bwMode="auto">
            <a:xfrm>
              <a:off x="1505" y="1663"/>
              <a:ext cx="34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smtClean="0">
                  <a:solidFill>
                    <a:srgbClr val="000000"/>
                  </a:solidFill>
                </a:rPr>
                <a:t>52 H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72" name="Rectangle 35"/>
            <p:cNvSpPr>
              <a:spLocks noChangeArrowheads="1"/>
            </p:cNvSpPr>
            <p:nvPr/>
          </p:nvSpPr>
          <p:spPr bwMode="auto">
            <a:xfrm>
              <a:off x="1777" y="1572"/>
              <a:ext cx="151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290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73" name="Rectangle 36"/>
            <p:cNvSpPr>
              <a:spLocks noChangeArrowheads="1"/>
            </p:cNvSpPr>
            <p:nvPr/>
          </p:nvSpPr>
          <p:spPr bwMode="auto">
            <a:xfrm>
              <a:off x="2190" y="994"/>
              <a:ext cx="9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smtClean="0">
                  <a:solidFill>
                    <a:srgbClr val="000000"/>
                  </a:solidFill>
                </a:rPr>
                <a:t>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74" name="Rectangle 37"/>
            <p:cNvSpPr>
              <a:spLocks noChangeArrowheads="1"/>
            </p:cNvSpPr>
            <p:nvPr/>
          </p:nvSpPr>
          <p:spPr bwMode="auto">
            <a:xfrm>
              <a:off x="2230" y="991"/>
              <a:ext cx="35" cy="966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75" name="Rectangle 38"/>
            <p:cNvSpPr>
              <a:spLocks noChangeArrowheads="1"/>
            </p:cNvSpPr>
            <p:nvPr/>
          </p:nvSpPr>
          <p:spPr bwMode="auto">
            <a:xfrm>
              <a:off x="3309" y="991"/>
              <a:ext cx="35" cy="966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76" name="Rectangle 39"/>
            <p:cNvSpPr>
              <a:spLocks noChangeArrowheads="1"/>
            </p:cNvSpPr>
            <p:nvPr/>
          </p:nvSpPr>
          <p:spPr bwMode="auto">
            <a:xfrm>
              <a:off x="2265" y="991"/>
              <a:ext cx="1044" cy="186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77" name="Rectangle 40"/>
            <p:cNvSpPr>
              <a:spLocks noChangeArrowheads="1"/>
            </p:cNvSpPr>
            <p:nvPr/>
          </p:nvSpPr>
          <p:spPr bwMode="auto">
            <a:xfrm>
              <a:off x="2427" y="1032"/>
              <a:ext cx="84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smtClean="0">
                  <a:solidFill>
                    <a:srgbClr val="000000"/>
                  </a:solidFill>
                </a:rPr>
                <a:t>Travailler en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78" name="Rectangle 41"/>
            <p:cNvSpPr>
              <a:spLocks noChangeArrowheads="1"/>
            </p:cNvSpPr>
            <p:nvPr/>
          </p:nvSpPr>
          <p:spPr bwMode="auto">
            <a:xfrm>
              <a:off x="2265" y="1177"/>
              <a:ext cx="1044" cy="148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79" name="Rectangle 42"/>
            <p:cNvSpPr>
              <a:spLocks noChangeArrowheads="1"/>
            </p:cNvSpPr>
            <p:nvPr/>
          </p:nvSpPr>
          <p:spPr bwMode="auto">
            <a:xfrm>
              <a:off x="2288" y="1180"/>
              <a:ext cx="105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dirty="0" smtClean="0">
                  <a:solidFill>
                    <a:srgbClr val="000000"/>
                  </a:solidFill>
                </a:rPr>
                <a:t>DESED/RASED  aide </a:t>
              </a:r>
              <a:endParaRPr lang="fr-FR" altLang="fr-FR" dirty="0" smtClean="0">
                <a:solidFill>
                  <a:prstClr val="black"/>
                </a:solidFill>
              </a:endParaRPr>
            </a:p>
          </p:txBody>
        </p:sp>
        <p:sp>
          <p:nvSpPr>
            <p:cNvPr id="80" name="Rectangle 43"/>
            <p:cNvSpPr>
              <a:spLocks noChangeArrowheads="1"/>
            </p:cNvSpPr>
            <p:nvPr/>
          </p:nvSpPr>
          <p:spPr bwMode="auto">
            <a:xfrm>
              <a:off x="2265" y="1325"/>
              <a:ext cx="1044" cy="148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81" name="Rectangle 44"/>
            <p:cNvSpPr>
              <a:spLocks noChangeArrowheads="1"/>
            </p:cNvSpPr>
            <p:nvPr/>
          </p:nvSpPr>
          <p:spPr bwMode="auto">
            <a:xfrm>
              <a:off x="2481" y="1328"/>
              <a:ext cx="73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smtClean="0">
                  <a:solidFill>
                    <a:srgbClr val="000000"/>
                  </a:solidFill>
                </a:rPr>
                <a:t>dominante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82" name="Rectangle 45"/>
            <p:cNvSpPr>
              <a:spLocks noChangeArrowheads="1"/>
            </p:cNvSpPr>
            <p:nvPr/>
          </p:nvSpPr>
          <p:spPr bwMode="auto">
            <a:xfrm>
              <a:off x="2265" y="1473"/>
              <a:ext cx="1044" cy="25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83" name="Rectangle 46"/>
            <p:cNvSpPr>
              <a:spLocks noChangeArrowheads="1"/>
            </p:cNvSpPr>
            <p:nvPr/>
          </p:nvSpPr>
          <p:spPr bwMode="auto">
            <a:xfrm>
              <a:off x="2274" y="1475"/>
              <a:ext cx="113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smtClean="0">
                  <a:solidFill>
                    <a:srgbClr val="000000"/>
                  </a:solidFill>
                </a:rPr>
                <a:t>péda/relationnelle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84" name="Rectangle 47"/>
            <p:cNvSpPr>
              <a:spLocks noChangeArrowheads="1"/>
            </p:cNvSpPr>
            <p:nvPr/>
          </p:nvSpPr>
          <p:spPr bwMode="auto">
            <a:xfrm>
              <a:off x="3289" y="1475"/>
              <a:ext cx="9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smtClean="0">
                  <a:solidFill>
                    <a:srgbClr val="000000"/>
                  </a:solidFill>
                </a:rPr>
                <a:t>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85" name="Rectangle 48"/>
            <p:cNvSpPr>
              <a:spLocks noChangeArrowheads="1"/>
            </p:cNvSpPr>
            <p:nvPr/>
          </p:nvSpPr>
          <p:spPr bwMode="auto">
            <a:xfrm>
              <a:off x="2265" y="1730"/>
              <a:ext cx="1044" cy="22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86" name="Rectangle 49"/>
            <p:cNvSpPr>
              <a:spLocks noChangeArrowheads="1"/>
            </p:cNvSpPr>
            <p:nvPr/>
          </p:nvSpPr>
          <p:spPr bwMode="auto">
            <a:xfrm>
              <a:off x="2631" y="1733"/>
              <a:ext cx="34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smtClean="0">
                  <a:solidFill>
                    <a:srgbClr val="000000"/>
                  </a:solidFill>
                </a:rPr>
                <a:t>52 H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87" name="Rectangle 50"/>
            <p:cNvSpPr>
              <a:spLocks noChangeArrowheads="1"/>
            </p:cNvSpPr>
            <p:nvPr/>
          </p:nvSpPr>
          <p:spPr bwMode="auto">
            <a:xfrm>
              <a:off x="2903" y="1642"/>
              <a:ext cx="151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290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88" name="Rectangle 51"/>
            <p:cNvSpPr>
              <a:spLocks noChangeArrowheads="1"/>
            </p:cNvSpPr>
            <p:nvPr/>
          </p:nvSpPr>
          <p:spPr bwMode="auto">
            <a:xfrm>
              <a:off x="3379" y="999"/>
              <a:ext cx="151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290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89" name="Rectangle 52"/>
            <p:cNvSpPr>
              <a:spLocks noChangeArrowheads="1"/>
            </p:cNvSpPr>
            <p:nvPr/>
          </p:nvSpPr>
          <p:spPr bwMode="auto">
            <a:xfrm>
              <a:off x="3421" y="991"/>
              <a:ext cx="985" cy="66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90" name="Rectangle 53"/>
            <p:cNvSpPr>
              <a:spLocks noChangeArrowheads="1"/>
            </p:cNvSpPr>
            <p:nvPr/>
          </p:nvSpPr>
          <p:spPr bwMode="auto">
            <a:xfrm>
              <a:off x="3421" y="1057"/>
              <a:ext cx="34" cy="835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91" name="Rectangle 54"/>
            <p:cNvSpPr>
              <a:spLocks noChangeArrowheads="1"/>
            </p:cNvSpPr>
            <p:nvPr/>
          </p:nvSpPr>
          <p:spPr bwMode="auto">
            <a:xfrm>
              <a:off x="4371" y="1057"/>
              <a:ext cx="35" cy="835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92" name="Rectangle 55"/>
            <p:cNvSpPr>
              <a:spLocks noChangeArrowheads="1"/>
            </p:cNvSpPr>
            <p:nvPr/>
          </p:nvSpPr>
          <p:spPr bwMode="auto">
            <a:xfrm>
              <a:off x="3421" y="1892"/>
              <a:ext cx="985" cy="65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93" name="Rectangle 56"/>
            <p:cNvSpPr>
              <a:spLocks noChangeArrowheads="1"/>
            </p:cNvSpPr>
            <p:nvPr/>
          </p:nvSpPr>
          <p:spPr bwMode="auto">
            <a:xfrm>
              <a:off x="3455" y="1057"/>
              <a:ext cx="916" cy="186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94" name="Rectangle 57"/>
            <p:cNvSpPr>
              <a:spLocks noChangeArrowheads="1"/>
            </p:cNvSpPr>
            <p:nvPr/>
          </p:nvSpPr>
          <p:spPr bwMode="auto">
            <a:xfrm>
              <a:off x="3567" y="1098"/>
              <a:ext cx="81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smtClean="0">
                  <a:solidFill>
                    <a:srgbClr val="000000"/>
                  </a:solidFill>
                </a:rPr>
                <a:t>Coordonner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95" name="Rectangle 58"/>
            <p:cNvSpPr>
              <a:spLocks noChangeArrowheads="1"/>
            </p:cNvSpPr>
            <p:nvPr/>
          </p:nvSpPr>
          <p:spPr bwMode="auto">
            <a:xfrm>
              <a:off x="3455" y="1243"/>
              <a:ext cx="916" cy="392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96" name="Rectangle 59"/>
            <p:cNvSpPr>
              <a:spLocks noChangeArrowheads="1"/>
            </p:cNvSpPr>
            <p:nvPr/>
          </p:nvSpPr>
          <p:spPr bwMode="auto">
            <a:xfrm>
              <a:off x="3639" y="1246"/>
              <a:ext cx="629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smtClean="0">
                  <a:solidFill>
                    <a:srgbClr val="000000"/>
                  </a:solidFill>
                </a:rPr>
                <a:t>une ULIS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97" name="Rectangle 60"/>
            <p:cNvSpPr>
              <a:spLocks noChangeArrowheads="1"/>
            </p:cNvSpPr>
            <p:nvPr/>
          </p:nvSpPr>
          <p:spPr bwMode="auto">
            <a:xfrm>
              <a:off x="4176" y="1246"/>
              <a:ext cx="9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smtClean="0">
                  <a:solidFill>
                    <a:srgbClr val="000000"/>
                  </a:solidFill>
                </a:rPr>
                <a:t>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98" name="Rectangle 61"/>
            <p:cNvSpPr>
              <a:spLocks noChangeArrowheads="1"/>
            </p:cNvSpPr>
            <p:nvPr/>
          </p:nvSpPr>
          <p:spPr bwMode="auto">
            <a:xfrm>
              <a:off x="3455" y="1635"/>
              <a:ext cx="916" cy="25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99" name="Rectangle 62"/>
            <p:cNvSpPr>
              <a:spLocks noChangeArrowheads="1"/>
            </p:cNvSpPr>
            <p:nvPr/>
          </p:nvSpPr>
          <p:spPr bwMode="auto">
            <a:xfrm>
              <a:off x="3772" y="1638"/>
              <a:ext cx="34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smtClean="0">
                  <a:solidFill>
                    <a:srgbClr val="000000"/>
                  </a:solidFill>
                </a:rPr>
                <a:t>52 H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100" name="Rectangle 63"/>
            <p:cNvSpPr>
              <a:spLocks noChangeArrowheads="1"/>
            </p:cNvSpPr>
            <p:nvPr/>
          </p:nvSpPr>
          <p:spPr bwMode="auto">
            <a:xfrm>
              <a:off x="4044" y="1547"/>
              <a:ext cx="151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290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101" name="Rectangle 64"/>
            <p:cNvSpPr>
              <a:spLocks noChangeArrowheads="1"/>
            </p:cNvSpPr>
            <p:nvPr/>
          </p:nvSpPr>
          <p:spPr bwMode="auto">
            <a:xfrm>
              <a:off x="4440" y="999"/>
              <a:ext cx="151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2900" dirty="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 altLang="fr-FR" dirty="0" smtClean="0">
                <a:solidFill>
                  <a:prstClr val="black"/>
                </a:solidFill>
              </a:endParaRPr>
            </a:p>
          </p:txBody>
        </p:sp>
        <p:sp>
          <p:nvSpPr>
            <p:cNvPr id="102" name="Rectangle 65"/>
            <p:cNvSpPr>
              <a:spLocks noChangeArrowheads="1"/>
            </p:cNvSpPr>
            <p:nvPr/>
          </p:nvSpPr>
          <p:spPr bwMode="auto">
            <a:xfrm>
              <a:off x="4482" y="991"/>
              <a:ext cx="985" cy="149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03" name="Rectangle 66"/>
            <p:cNvSpPr>
              <a:spLocks noChangeArrowheads="1"/>
            </p:cNvSpPr>
            <p:nvPr/>
          </p:nvSpPr>
          <p:spPr bwMode="auto">
            <a:xfrm>
              <a:off x="4482" y="1140"/>
              <a:ext cx="35" cy="669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04" name="Rectangle 67"/>
            <p:cNvSpPr>
              <a:spLocks noChangeArrowheads="1"/>
            </p:cNvSpPr>
            <p:nvPr/>
          </p:nvSpPr>
          <p:spPr bwMode="auto">
            <a:xfrm>
              <a:off x="5432" y="1140"/>
              <a:ext cx="35" cy="669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05" name="Rectangle 68"/>
            <p:cNvSpPr>
              <a:spLocks noChangeArrowheads="1"/>
            </p:cNvSpPr>
            <p:nvPr/>
          </p:nvSpPr>
          <p:spPr bwMode="auto">
            <a:xfrm>
              <a:off x="4482" y="1809"/>
              <a:ext cx="985" cy="148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06" name="Rectangle 69"/>
            <p:cNvSpPr>
              <a:spLocks noChangeArrowheads="1"/>
            </p:cNvSpPr>
            <p:nvPr/>
          </p:nvSpPr>
          <p:spPr bwMode="auto">
            <a:xfrm>
              <a:off x="4517" y="1140"/>
              <a:ext cx="915" cy="18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07" name="Rectangle 70"/>
            <p:cNvSpPr>
              <a:spLocks noChangeArrowheads="1"/>
            </p:cNvSpPr>
            <p:nvPr/>
          </p:nvSpPr>
          <p:spPr bwMode="auto">
            <a:xfrm>
              <a:off x="4590" y="1182"/>
              <a:ext cx="90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smtClean="0">
                  <a:solidFill>
                    <a:srgbClr val="000000"/>
                  </a:solidFill>
                </a:rPr>
                <a:t>Enseigner en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108" name="Rectangle 71"/>
            <p:cNvSpPr>
              <a:spLocks noChangeArrowheads="1"/>
            </p:cNvSpPr>
            <p:nvPr/>
          </p:nvSpPr>
          <p:spPr bwMode="auto">
            <a:xfrm>
              <a:off x="4517" y="1327"/>
              <a:ext cx="915" cy="224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09" name="Rectangle 72"/>
            <p:cNvSpPr>
              <a:spLocks noChangeArrowheads="1"/>
            </p:cNvSpPr>
            <p:nvPr/>
          </p:nvSpPr>
          <p:spPr bwMode="auto">
            <a:xfrm>
              <a:off x="4879" y="1330"/>
              <a:ext cx="249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smtClean="0">
                  <a:solidFill>
                    <a:srgbClr val="000000"/>
                  </a:solidFill>
                </a:rPr>
                <a:t>UE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110" name="Rectangle 73"/>
            <p:cNvSpPr>
              <a:spLocks noChangeArrowheads="1"/>
            </p:cNvSpPr>
            <p:nvPr/>
          </p:nvSpPr>
          <p:spPr bwMode="auto">
            <a:xfrm>
              <a:off x="5058" y="1330"/>
              <a:ext cx="9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smtClean="0">
                  <a:solidFill>
                    <a:srgbClr val="000000"/>
                  </a:solidFill>
                </a:rPr>
                <a:t>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111" name="Rectangle 74"/>
            <p:cNvSpPr>
              <a:spLocks noChangeArrowheads="1"/>
            </p:cNvSpPr>
            <p:nvPr/>
          </p:nvSpPr>
          <p:spPr bwMode="auto">
            <a:xfrm>
              <a:off x="4517" y="1551"/>
              <a:ext cx="915" cy="258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112" name="Rectangle 75"/>
            <p:cNvSpPr>
              <a:spLocks noChangeArrowheads="1"/>
            </p:cNvSpPr>
            <p:nvPr/>
          </p:nvSpPr>
          <p:spPr bwMode="auto">
            <a:xfrm>
              <a:off x="4839" y="1554"/>
              <a:ext cx="34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1600" smtClean="0">
                  <a:solidFill>
                    <a:srgbClr val="000000"/>
                  </a:solidFill>
                </a:rPr>
                <a:t>52 H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113" name="Rectangle 76"/>
            <p:cNvSpPr>
              <a:spLocks noChangeArrowheads="1"/>
            </p:cNvSpPr>
            <p:nvPr/>
          </p:nvSpPr>
          <p:spPr bwMode="auto">
            <a:xfrm>
              <a:off x="5110" y="1463"/>
              <a:ext cx="151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290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114" name="Rectangle 77"/>
            <p:cNvSpPr>
              <a:spLocks noChangeArrowheads="1"/>
            </p:cNvSpPr>
            <p:nvPr/>
          </p:nvSpPr>
          <p:spPr bwMode="auto">
            <a:xfrm>
              <a:off x="180" y="1966"/>
              <a:ext cx="151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altLang="fr-FR" sz="2900" smtClean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fr-FR" altLang="fr-FR" smtClean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451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6225" y="6019800"/>
            <a:ext cx="7267575" cy="7362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r-FR">
              <a:solidFill>
                <a:prstClr val="white"/>
              </a:solidFill>
            </a:endParaRPr>
          </a:p>
        </p:txBody>
      </p:sp>
      <p:pic>
        <p:nvPicPr>
          <p:cNvPr id="9" name="Image 8" descr="L:\Sauvegarde\Conventions\Vice-rectorat\V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" y="5809963"/>
            <a:ext cx="1510030" cy="84665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GENERALE DE LA FORMATION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7" name="Espace réservé du numéro de diapositive 2"/>
          <p:cNvSpPr txBox="1">
            <a:spLocks/>
          </p:cNvSpPr>
          <p:nvPr/>
        </p:nvSpPr>
        <p:spPr>
          <a:xfrm>
            <a:off x="8149944" y="6390911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457200" rtl="0" eaLnBrk="1" latinLnBrk="0" hangingPunct="1">
              <a:defRPr sz="1000" b="1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C8907D-B208-DC44-82F5-2940ECA1C9FA}" type="slidenum">
              <a:rPr lang="fr-FR" smtClean="0"/>
              <a:pPr/>
              <a:t>9</a:t>
            </a:fld>
            <a:endParaRPr lang="fr-FR" dirty="0"/>
          </a:p>
        </p:txBody>
      </p:sp>
      <p:pic>
        <p:nvPicPr>
          <p:cNvPr id="8" name="Image 7"/>
          <p:cNvPicPr/>
          <p:nvPr/>
        </p:nvPicPr>
        <p:blipFill rotWithShape="1">
          <a:blip r:embed="rId3"/>
          <a:srcRect r="7614"/>
          <a:stretch/>
        </p:blipFill>
        <p:spPr bwMode="auto">
          <a:xfrm>
            <a:off x="2653030" y="6070071"/>
            <a:ext cx="2118995" cy="4372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075" y="5751749"/>
            <a:ext cx="866775" cy="96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805400" y="1472684"/>
            <a:ext cx="7665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r-FR" b="1" dirty="0" smtClean="0">
                <a:solidFill>
                  <a:srgbClr val="1F497D"/>
                </a:solidFill>
              </a:rPr>
              <a:t>400H</a:t>
            </a:r>
            <a:r>
              <a:rPr lang="fr-FR" dirty="0" smtClean="0">
                <a:solidFill>
                  <a:prstClr val="black"/>
                </a:solidFill>
              </a:rPr>
              <a:t>         </a:t>
            </a:r>
            <a:r>
              <a:rPr lang="fr-FR" sz="1200" b="1" dirty="0" smtClean="0">
                <a:solidFill>
                  <a:srgbClr val="1F497D"/>
                </a:solidFill>
              </a:rPr>
              <a:t>CERTIFICAT D’APTITUDE PROFESSIONNELLE AUX PRATIQUES DE L’EDUCATION INCLUSIVE </a:t>
            </a:r>
            <a:r>
              <a:rPr lang="fr-FR" sz="2000" b="1" dirty="0" smtClean="0">
                <a:solidFill>
                  <a:srgbClr val="1F497D"/>
                </a:solidFill>
              </a:rPr>
              <a:t>CAPPEI</a:t>
            </a:r>
            <a:endParaRPr lang="fr-FR" sz="2000" b="1" dirty="0">
              <a:solidFill>
                <a:srgbClr val="1F497D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05400" y="2026682"/>
            <a:ext cx="699550" cy="3662541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endParaRPr lang="fr-FR" sz="1600" dirty="0" smtClean="0">
              <a:solidFill>
                <a:prstClr val="black"/>
              </a:solidFill>
            </a:endParaRPr>
          </a:p>
          <a:p>
            <a:pPr defTabSz="457200"/>
            <a:endParaRPr lang="fr-FR" sz="1600" dirty="0">
              <a:solidFill>
                <a:prstClr val="black"/>
              </a:solidFill>
            </a:endParaRPr>
          </a:p>
          <a:p>
            <a:pPr defTabSz="457200"/>
            <a:r>
              <a:rPr lang="fr-FR" sz="1600" b="1" dirty="0" smtClean="0">
                <a:solidFill>
                  <a:srgbClr val="1F497D"/>
                </a:solidFill>
              </a:rPr>
              <a:t>144H</a:t>
            </a:r>
          </a:p>
          <a:p>
            <a:pPr defTabSz="457200"/>
            <a:endParaRPr lang="fr-FR" b="1" dirty="0">
              <a:solidFill>
                <a:srgbClr val="1F497D"/>
              </a:solidFill>
            </a:endParaRPr>
          </a:p>
          <a:p>
            <a:pPr defTabSz="457200"/>
            <a:endParaRPr lang="fr-FR" b="1" dirty="0" smtClean="0">
              <a:solidFill>
                <a:srgbClr val="1F497D"/>
              </a:solidFill>
            </a:endParaRPr>
          </a:p>
          <a:p>
            <a:pPr defTabSz="457200"/>
            <a:endParaRPr lang="fr-FR" b="1" dirty="0">
              <a:solidFill>
                <a:srgbClr val="1F497D"/>
              </a:solidFill>
            </a:endParaRPr>
          </a:p>
          <a:p>
            <a:pPr defTabSz="457200"/>
            <a:endParaRPr lang="fr-FR" b="1" dirty="0" smtClean="0">
              <a:solidFill>
                <a:srgbClr val="1F497D"/>
              </a:solidFill>
            </a:endParaRPr>
          </a:p>
          <a:p>
            <a:pPr defTabSz="457200"/>
            <a:r>
              <a:rPr lang="fr-FR" sz="1600" b="1" dirty="0" smtClean="0">
                <a:solidFill>
                  <a:srgbClr val="1F497D"/>
                </a:solidFill>
              </a:rPr>
              <a:t>104H</a:t>
            </a:r>
          </a:p>
          <a:p>
            <a:pPr algn="ctr" defTabSz="457200"/>
            <a:r>
              <a:rPr lang="fr-FR" sz="1000" b="1" dirty="0" smtClean="0">
                <a:solidFill>
                  <a:srgbClr val="1F497D"/>
                </a:solidFill>
              </a:rPr>
              <a:t>(52+52)</a:t>
            </a:r>
          </a:p>
          <a:p>
            <a:pPr algn="ctr" defTabSz="457200"/>
            <a:endParaRPr lang="fr-FR" sz="1000" b="1" dirty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 smtClean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 smtClean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 smtClean="0">
              <a:solidFill>
                <a:srgbClr val="1F497D"/>
              </a:solidFill>
            </a:endParaRPr>
          </a:p>
          <a:p>
            <a:pPr algn="ctr" defTabSz="457200"/>
            <a:endParaRPr lang="fr-FR" sz="1000" b="1" dirty="0" smtClean="0">
              <a:solidFill>
                <a:srgbClr val="1F497D"/>
              </a:solidFill>
            </a:endParaRPr>
          </a:p>
          <a:p>
            <a:pPr algn="ctr" defTabSz="457200"/>
            <a:r>
              <a:rPr lang="fr-FR" sz="1600" b="1" dirty="0" smtClean="0">
                <a:solidFill>
                  <a:srgbClr val="1F497D"/>
                </a:solidFill>
              </a:rPr>
              <a:t>52H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647824" y="2026682"/>
            <a:ext cx="6952575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400" b="1" dirty="0" smtClean="0">
                <a:solidFill>
                  <a:prstClr val="black"/>
                </a:solidFill>
              </a:rPr>
              <a:t>TRONC COMMUN (1</a:t>
            </a:r>
            <a:r>
              <a:rPr lang="fr-FR" sz="1400" b="1" baseline="30000" dirty="0" smtClean="0">
                <a:solidFill>
                  <a:prstClr val="black"/>
                </a:solidFill>
              </a:rPr>
              <a:t>er</a:t>
            </a:r>
            <a:r>
              <a:rPr lang="fr-FR" sz="1400" b="1" dirty="0" smtClean="0">
                <a:solidFill>
                  <a:prstClr val="black"/>
                </a:solidFill>
              </a:rPr>
              <a:t> et 2d degrés)</a:t>
            </a:r>
          </a:p>
          <a:p>
            <a:pPr algn="ctr" defTabSz="457200"/>
            <a:endParaRPr lang="fr-FR" sz="1400" b="1" dirty="0">
              <a:solidFill>
                <a:prstClr val="black"/>
              </a:solidFill>
            </a:endParaRPr>
          </a:p>
          <a:p>
            <a:pPr algn="ctr" defTabSz="457200"/>
            <a:endParaRPr lang="fr-FR" sz="1400" b="1" dirty="0" smtClean="0">
              <a:solidFill>
                <a:prstClr val="black"/>
              </a:solidFill>
            </a:endParaRPr>
          </a:p>
          <a:p>
            <a:pPr algn="ctr" defTabSz="457200"/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733550" y="2421436"/>
            <a:ext cx="1009650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Enjeux éthiques et sociétaux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979337" y="2421436"/>
            <a:ext cx="1009650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Connaissance des partenaires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124112" y="2421436"/>
            <a:ext cx="1009650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Relations avec les familles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267450" y="2421436"/>
            <a:ext cx="1085850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BEP et réponses pédagogiques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470297" y="2412924"/>
            <a:ext cx="1009650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Personne ressource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855275" y="2421436"/>
            <a:ext cx="1054735" cy="40011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dirty="0" smtClean="0">
                <a:solidFill>
                  <a:srgbClr val="1F497D"/>
                </a:solidFill>
              </a:rPr>
              <a:t>Cadre législatif et réglementaire</a:t>
            </a:r>
            <a:endParaRPr lang="fr-FR" sz="1000" dirty="0">
              <a:solidFill>
                <a:srgbClr val="1F497D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509962" y="3100804"/>
            <a:ext cx="3314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r-FR" sz="1600" b="1" dirty="0" smtClean="0">
                <a:solidFill>
                  <a:prstClr val="black"/>
                </a:solidFill>
              </a:rPr>
              <a:t>+ 2 modules d’approfondissement</a:t>
            </a:r>
            <a:endParaRPr lang="fr-FR" sz="1600" b="1" dirty="0">
              <a:solidFill>
                <a:prstClr val="black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733550" y="3533775"/>
            <a:ext cx="3552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endParaRPr lang="fr-FR" dirty="0" smtClean="0">
              <a:solidFill>
                <a:prstClr val="black"/>
              </a:solidFill>
            </a:endParaRPr>
          </a:p>
          <a:p>
            <a:pPr defTabSz="457200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647824" y="3524250"/>
            <a:ext cx="685800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Grande difficulté scolaire 1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333624" y="3533775"/>
            <a:ext cx="685800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Grande difficulté scolaire 2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019424" y="3533775"/>
            <a:ext cx="685800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600" b="1" dirty="0" smtClean="0">
                <a:solidFill>
                  <a:prstClr val="black"/>
                </a:solidFill>
              </a:rPr>
              <a:t>Grande difficulté de compréhension des attentes de l’école</a:t>
            </a:r>
            <a:endParaRPr lang="fr-FR" sz="600" b="1" dirty="0">
              <a:solidFill>
                <a:prstClr val="black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705224" y="3533775"/>
            <a:ext cx="778938" cy="5539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fr-FR" sz="1000" b="1" dirty="0" smtClean="0">
                <a:solidFill>
                  <a:prstClr val="black"/>
                </a:solidFill>
              </a:rPr>
              <a:t>Troubles</a:t>
            </a:r>
          </a:p>
          <a:p>
            <a:pPr defTabSz="457200"/>
            <a:r>
              <a:rPr lang="fr-FR" sz="1000" b="1" dirty="0" smtClean="0">
                <a:solidFill>
                  <a:prstClr val="black"/>
                </a:solidFill>
              </a:rPr>
              <a:t> psychiques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484163" y="3533775"/>
            <a:ext cx="71648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fr-FR" sz="700" b="1" dirty="0" smtClean="0">
                <a:solidFill>
                  <a:prstClr val="black"/>
                </a:solidFill>
              </a:rPr>
              <a:t>Troubles spécifiques langage et apprentissage</a:t>
            </a:r>
            <a:endParaRPr lang="fr-FR" sz="700" b="1" dirty="0">
              <a:solidFill>
                <a:prstClr val="black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203031" y="3533775"/>
            <a:ext cx="700087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fr-FR" sz="800" b="1" dirty="0" smtClean="0">
                <a:solidFill>
                  <a:prstClr val="black"/>
                </a:solidFill>
              </a:rPr>
              <a:t>Troubles des fonctions cognitives</a:t>
            </a:r>
            <a:endParaRPr lang="fr-FR" sz="800" b="1" dirty="0">
              <a:solidFill>
                <a:prstClr val="black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133762" y="3495675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auditifs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1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6133762" y="4049673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auditifs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2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769362" y="3495675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visuels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1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445893" y="3495675"/>
            <a:ext cx="676613" cy="61555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800" b="1" dirty="0" smtClean="0">
                <a:solidFill>
                  <a:prstClr val="black"/>
                </a:solidFill>
              </a:rPr>
              <a:t>Troubles du spectre autistique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1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6772059" y="4049673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visuels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2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7448672" y="4049018"/>
            <a:ext cx="676613" cy="58477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800" b="1" dirty="0" smtClean="0">
                <a:solidFill>
                  <a:prstClr val="black"/>
                </a:solidFill>
              </a:rPr>
              <a:t>Troubles du spectre autistique</a:t>
            </a:r>
          </a:p>
          <a:p>
            <a:pPr algn="ctr" defTabSz="457200"/>
            <a:r>
              <a:rPr lang="fr-FR" sz="800" b="1" dirty="0" smtClean="0">
                <a:solidFill>
                  <a:prstClr val="black"/>
                </a:solidFill>
              </a:rPr>
              <a:t> 2</a:t>
            </a:r>
            <a:endParaRPr lang="fr-FR" sz="800" b="1" dirty="0">
              <a:solidFill>
                <a:prstClr val="black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8122505" y="4049018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moteurs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2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8122504" y="3495675"/>
            <a:ext cx="676613" cy="5539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Troubles moteurs</a:t>
            </a:r>
          </a:p>
          <a:p>
            <a:pPr algn="ctr" defTabSz="457200"/>
            <a:r>
              <a:rPr lang="fr-FR" sz="1000" b="1" dirty="0" smtClean="0">
                <a:solidFill>
                  <a:prstClr val="black"/>
                </a:solidFill>
              </a:rPr>
              <a:t> 1</a:t>
            </a:r>
            <a:endParaRPr lang="fr-FR" sz="1000" b="1" dirty="0">
              <a:solidFill>
                <a:prstClr val="black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2826484" y="4633793"/>
            <a:ext cx="4688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r-FR" sz="1600" b="1" dirty="0" smtClean="0">
                <a:solidFill>
                  <a:prstClr val="black"/>
                </a:solidFill>
              </a:rPr>
              <a:t>+ 1 module de professionnalisation dans l’emploi</a:t>
            </a:r>
            <a:endParaRPr lang="fr-FR" sz="1600" b="1" dirty="0">
              <a:solidFill>
                <a:prstClr val="black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1647824" y="4958254"/>
            <a:ext cx="1005206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Enseigner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en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milieu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carcéral</a:t>
            </a:r>
            <a:endParaRPr lang="fr-FR" sz="1050" b="1" dirty="0">
              <a:solidFill>
                <a:prstClr val="black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653030" y="4958254"/>
            <a:ext cx="1005206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Enseigner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 en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SEGPA</a:t>
            </a:r>
          </a:p>
          <a:p>
            <a:pPr algn="ctr" defTabSz="457200"/>
            <a:endParaRPr lang="fr-FR" sz="1050" b="1" dirty="0">
              <a:solidFill>
                <a:prstClr val="black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3658236" y="4962242"/>
            <a:ext cx="1073410" cy="78483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Travailler en RASED/DESED</a:t>
            </a:r>
          </a:p>
          <a:p>
            <a:pPr algn="ctr" defTabSz="457200"/>
            <a:r>
              <a:rPr lang="fr-FR" sz="600" b="1" dirty="0" smtClean="0">
                <a:solidFill>
                  <a:prstClr val="black"/>
                </a:solidFill>
              </a:rPr>
              <a:t>-aide à dominante pédagogique</a:t>
            </a:r>
          </a:p>
          <a:p>
            <a:pPr algn="ctr" defTabSz="457200"/>
            <a:r>
              <a:rPr lang="fr-FR" sz="600" b="1" dirty="0" smtClean="0">
                <a:solidFill>
                  <a:prstClr val="black"/>
                </a:solidFill>
              </a:rPr>
              <a:t>-aide à dominante relationnelle</a:t>
            </a:r>
            <a:endParaRPr lang="fr-FR" sz="600" b="1" dirty="0">
              <a:solidFill>
                <a:prstClr val="black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4731647" y="4972347"/>
            <a:ext cx="1005206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Coordonner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une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ULIS</a:t>
            </a:r>
          </a:p>
          <a:p>
            <a:pPr defTabSz="457200"/>
            <a:endParaRPr lang="fr-FR" sz="1050" b="1" dirty="0">
              <a:solidFill>
                <a:prstClr val="black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5747465" y="4974147"/>
            <a:ext cx="1005206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Enseigner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en </a:t>
            </a:r>
          </a:p>
          <a:p>
            <a:pPr algn="ctr" defTabSz="457200"/>
            <a:r>
              <a:rPr lang="fr-FR" sz="1050" b="1" dirty="0" smtClean="0">
                <a:solidFill>
                  <a:prstClr val="black"/>
                </a:solidFill>
              </a:rPr>
              <a:t>UE</a:t>
            </a:r>
          </a:p>
          <a:p>
            <a:pPr defTabSz="457200"/>
            <a:endParaRPr lang="fr-FR" sz="1050" b="1" dirty="0">
              <a:solidFill>
                <a:prstClr val="black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6752671" y="4974147"/>
            <a:ext cx="1081088" cy="73866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457200"/>
            <a:r>
              <a:rPr lang="fr-FR" sz="1050" b="1" dirty="0" smtClean="0">
                <a:solidFill>
                  <a:prstClr val="black"/>
                </a:solidFill>
              </a:rPr>
              <a:t>Exercer comme secrétaire de CCEP, CEJH, CSD-ASH</a:t>
            </a:r>
            <a:endParaRPr lang="fr-FR" sz="105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3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1073</Words>
  <Application>Microsoft Office PowerPoint</Application>
  <PresentationFormat>Affichage à l'écran (4:3)</PresentationFormat>
  <Paragraphs>438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Thème Office</vt:lpstr>
      <vt:lpstr>page de presentation et de partie</vt:lpstr>
      <vt:lpstr>pages de contenus</vt:lpstr>
      <vt:lpstr>page de sous-partie</vt:lpstr>
      <vt:lpstr>Vers l’école inclusive  Dans la continuité,  quels changements ?</vt:lpstr>
      <vt:lpstr>CAPPEI</vt:lpstr>
      <vt:lpstr>LE CAPPEI</vt:lpstr>
      <vt:lpstr>Une formation modulaire</vt:lpstr>
      <vt:lpstr>formation préparatoire à la certification</vt:lpstr>
      <vt:lpstr>Tronc commun (144 h)</vt:lpstr>
      <vt:lpstr>Deux modules d’approfondissement au choix (2 x 52H = 104 h)</vt:lpstr>
      <vt:lpstr>Un module de professionnalisation dans l’emploi (52 h)</vt:lpstr>
      <vt:lpstr>ARCHITECTURE GENERALE DE LA FORMATION</vt:lpstr>
      <vt:lpstr>Parcours : ULIS ; UE</vt:lpstr>
      <vt:lpstr>Parcours : SEGPA</vt:lpstr>
      <vt:lpstr>Parcours : RASED / DESED</vt:lpstr>
      <vt:lpstr>LA CERTIFICATION</vt:lpstr>
      <vt:lpstr>LA CERTIFICATION : trois épreuves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 l’école inclusive</dc:title>
  <dc:creator>Emmanuelle PRELOIS</dc:creator>
  <cp:lastModifiedBy>Emmanuelle PRELOIS</cp:lastModifiedBy>
  <cp:revision>66</cp:revision>
  <dcterms:created xsi:type="dcterms:W3CDTF">2017-11-20T04:10:04Z</dcterms:created>
  <dcterms:modified xsi:type="dcterms:W3CDTF">2018-02-01T23:45:22Z</dcterms:modified>
</cp:coreProperties>
</file>